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47"/>
  </p:handoutMasterIdLst>
  <p:sldIdLst>
    <p:sldId id="402" r:id="rId2"/>
    <p:sldId id="519" r:id="rId3"/>
    <p:sldId id="523" r:id="rId4"/>
    <p:sldId id="524" r:id="rId5"/>
    <p:sldId id="525" r:id="rId6"/>
    <p:sldId id="526" r:id="rId7"/>
    <p:sldId id="527" r:id="rId8"/>
    <p:sldId id="528" r:id="rId9"/>
    <p:sldId id="529" r:id="rId10"/>
    <p:sldId id="530" r:id="rId11"/>
    <p:sldId id="531" r:id="rId12"/>
    <p:sldId id="532" r:id="rId13"/>
    <p:sldId id="533" r:id="rId14"/>
    <p:sldId id="534" r:id="rId15"/>
    <p:sldId id="535" r:id="rId16"/>
    <p:sldId id="536" r:id="rId17"/>
    <p:sldId id="537" r:id="rId18"/>
    <p:sldId id="538" r:id="rId19"/>
    <p:sldId id="539" r:id="rId20"/>
    <p:sldId id="540" r:id="rId21"/>
    <p:sldId id="541" r:id="rId22"/>
    <p:sldId id="542" r:id="rId23"/>
    <p:sldId id="543" r:id="rId24"/>
    <p:sldId id="544" r:id="rId25"/>
    <p:sldId id="556" r:id="rId26"/>
    <p:sldId id="557" r:id="rId27"/>
    <p:sldId id="558" r:id="rId28"/>
    <p:sldId id="559" r:id="rId29"/>
    <p:sldId id="560" r:id="rId30"/>
    <p:sldId id="561" r:id="rId31"/>
    <p:sldId id="562" r:id="rId32"/>
    <p:sldId id="563" r:id="rId33"/>
    <p:sldId id="564" r:id="rId34"/>
    <p:sldId id="566" r:id="rId35"/>
    <p:sldId id="567" r:id="rId36"/>
    <p:sldId id="553" r:id="rId37"/>
    <p:sldId id="552" r:id="rId38"/>
    <p:sldId id="545" r:id="rId39"/>
    <p:sldId id="546" r:id="rId40"/>
    <p:sldId id="547" r:id="rId41"/>
    <p:sldId id="548" r:id="rId42"/>
    <p:sldId id="549" r:id="rId43"/>
    <p:sldId id="550" r:id="rId44"/>
    <p:sldId id="554" r:id="rId45"/>
    <p:sldId id="568" r:id="rId46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CC3300"/>
    <a:srgbClr val="FF020F"/>
    <a:srgbClr val="FFEF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106" d="100"/>
          <a:sy n="106" d="100"/>
        </p:scale>
        <p:origin x="13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92269F-7082-4049-8093-C470B87CE3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35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DF009-BDF8-43E2-85E9-9CF15DBE45E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F5EEA-66EE-421B-AA74-2E0EB65C63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BCF7B9-2746-416A-A0F6-407DDB6793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F012E6-CE5D-40D7-A05C-8EA6B2D824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DD5428-A6F4-42CA-B24A-75B9C87DBC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FC441-0FE7-410D-9FCD-22FEEFB023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C421B-62BE-4FAF-B9C5-4345DBA44D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9F3CF6-E82A-4B6B-AA4E-EF325796DA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0E59F-3E3A-4E53-B211-AD3F5F5BD15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C35DD8-2D7F-40B9-A86F-5D1B689BA5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2E0E7-BE2B-40B8-8398-6DE3A31C38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0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3A2EBD0-39B5-4DA7-9BFB-2D1C22A6C0C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w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wmf"/><Relationship Id="rId4" Type="http://schemas.openxmlformats.org/officeDocument/2006/relationships/oleObject" Target="../embeddings/Microsoft_Excel_97-2003_Worksheet1.xls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b="1" u="sng">
                <a:solidFill>
                  <a:srgbClr val="FFEF02"/>
                </a:solidFill>
              </a:rPr>
              <a:t>Outline of Today’s Discussion</a:t>
            </a:r>
            <a:endParaRPr lang="en-US" b="1" u="sng">
              <a:solidFill>
                <a:srgbClr val="FFFB0F"/>
              </a:solidFill>
            </a:endParaRP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5334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>
                <a:solidFill>
                  <a:schemeClr val="bg1"/>
                </a:solidFill>
              </a:rPr>
              <a:t>Independent Samples ANOVA:				A Conceptual Introduction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b="1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>
                <a:solidFill>
                  <a:schemeClr val="bg1"/>
                </a:solidFill>
              </a:rPr>
              <a:t>Introduction To Basic Ratios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b="1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>
                <a:solidFill>
                  <a:schemeClr val="bg1"/>
                </a:solidFill>
              </a:rPr>
              <a:t>Basic Ratios In Excel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b="1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>
                <a:solidFill>
                  <a:schemeClr val="bg1"/>
                </a:solidFill>
              </a:rPr>
              <a:t>Cumulative Type I Error &amp; Post-Hoc Tests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b="1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>
                <a:solidFill>
                  <a:schemeClr val="bg1"/>
                </a:solidFill>
              </a:rPr>
              <a:t>One-way ANOVAs in SPSS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01000" cy="1143000"/>
          </a:xfrm>
        </p:spPr>
        <p:txBody>
          <a:bodyPr/>
          <a:lstStyle/>
          <a:p>
            <a:r>
              <a:rPr lang="en-US" sz="4000" b="1" u="sng">
                <a:solidFill>
                  <a:srgbClr val="FFEF02"/>
                </a:solidFill>
              </a:rPr>
              <a:t>Independent Samples ANOVA</a:t>
            </a:r>
            <a:endParaRPr lang="en-US" b="1" u="sng">
              <a:solidFill>
                <a:srgbClr val="FFEF02"/>
              </a:solidFill>
            </a:endParaRPr>
          </a:p>
        </p:txBody>
      </p:sp>
      <p:pic>
        <p:nvPicPr>
          <p:cNvPr id="3450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43175"/>
            <a:ext cx="8610600" cy="962025"/>
          </a:xfrm>
          <a:prstGeom prst="rect">
            <a:avLst/>
          </a:prstGeom>
          <a:noFill/>
        </p:spPr>
      </p:pic>
      <p:sp>
        <p:nvSpPr>
          <p:cNvPr id="345092" name="Rectangle 4"/>
          <p:cNvSpPr>
            <a:spLocks noChangeArrowheads="1"/>
          </p:cNvSpPr>
          <p:nvPr/>
        </p:nvSpPr>
        <p:spPr bwMode="auto">
          <a:xfrm>
            <a:off x="1225550" y="4191000"/>
            <a:ext cx="6699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</a:rPr>
              <a:t>Here’s the ANOVA, “unpacked”.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345093" name="Rectangle 5"/>
          <p:cNvSpPr>
            <a:spLocks noChangeArrowheads="1"/>
          </p:cNvSpPr>
          <p:nvPr/>
        </p:nvSpPr>
        <p:spPr bwMode="auto">
          <a:xfrm>
            <a:off x="1066800" y="1905000"/>
            <a:ext cx="7318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EF02"/>
                </a:solidFill>
              </a:rPr>
              <a:t>The ANOVA is also called the F Statistic.</a:t>
            </a:r>
            <a:endParaRPr 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01000" cy="1143000"/>
          </a:xfrm>
        </p:spPr>
        <p:txBody>
          <a:bodyPr/>
          <a:lstStyle/>
          <a:p>
            <a:r>
              <a:rPr lang="en-US" sz="4000" b="1" u="sng">
                <a:solidFill>
                  <a:srgbClr val="FFEF02"/>
                </a:solidFill>
              </a:rPr>
              <a:t>Independent Samples ANOVA</a:t>
            </a:r>
            <a:endParaRPr lang="en-US" b="1" u="sng">
              <a:solidFill>
                <a:srgbClr val="FFEF02"/>
              </a:solidFill>
            </a:endParaRPr>
          </a:p>
        </p:txBody>
      </p:sp>
      <p:pic>
        <p:nvPicPr>
          <p:cNvPr id="3461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40000"/>
            <a:ext cx="8458200" cy="852488"/>
          </a:xfrm>
          <a:prstGeom prst="rect">
            <a:avLst/>
          </a:prstGeom>
          <a:noFill/>
        </p:spPr>
      </p:pic>
      <p:sp>
        <p:nvSpPr>
          <p:cNvPr id="346116" name="Rectangle 4"/>
          <p:cNvSpPr>
            <a:spLocks noChangeArrowheads="1"/>
          </p:cNvSpPr>
          <p:nvPr/>
        </p:nvSpPr>
        <p:spPr bwMode="auto">
          <a:xfrm>
            <a:off x="1066800" y="1905000"/>
            <a:ext cx="7318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EF02"/>
                </a:solidFill>
              </a:rPr>
              <a:t>The ANOVA is also called the F Statistic.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346117" name="Rectangle 5"/>
          <p:cNvSpPr>
            <a:spLocks noChangeArrowheads="1"/>
          </p:cNvSpPr>
          <p:nvPr/>
        </p:nvSpPr>
        <p:spPr bwMode="auto">
          <a:xfrm>
            <a:off x="222250" y="3505200"/>
            <a:ext cx="88582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Here’s the ANOVA, </a:t>
            </a:r>
          </a:p>
          <a:p>
            <a:pPr algn="ctr"/>
            <a:r>
              <a:rPr lang="en-US" sz="3600" b="1">
                <a:solidFill>
                  <a:schemeClr val="bg1"/>
                </a:solidFill>
              </a:rPr>
              <a:t>“unpacked” in a different way.</a:t>
            </a:r>
          </a:p>
          <a:p>
            <a:pPr algn="ctr"/>
            <a:endParaRPr lang="en-US" sz="3600" b="1">
              <a:solidFill>
                <a:schemeClr val="bg1"/>
              </a:solidFill>
            </a:endParaRPr>
          </a:p>
          <a:p>
            <a:pPr algn="ctr"/>
            <a:r>
              <a:rPr lang="en-US" sz="3600" b="1">
                <a:solidFill>
                  <a:schemeClr val="bg1"/>
                </a:solidFill>
              </a:rPr>
              <a:t>Error variation includes both</a:t>
            </a:r>
          </a:p>
          <a:p>
            <a:pPr algn="ctr"/>
            <a:r>
              <a:rPr lang="en-US" sz="3600" b="1">
                <a:solidFill>
                  <a:srgbClr val="FFEF02"/>
                </a:solidFill>
              </a:rPr>
              <a:t>individual differences</a:t>
            </a:r>
            <a:r>
              <a:rPr lang="en-US" sz="3600" b="1">
                <a:solidFill>
                  <a:schemeClr val="bg1"/>
                </a:solidFill>
              </a:rPr>
              <a:t> &amp; </a:t>
            </a:r>
            <a:r>
              <a:rPr lang="en-US" sz="3600" b="1">
                <a:solidFill>
                  <a:srgbClr val="FFEF02"/>
                </a:solidFill>
              </a:rPr>
              <a:t>experimental error</a:t>
            </a:r>
            <a:r>
              <a:rPr lang="en-US" sz="3600" b="1">
                <a:solidFill>
                  <a:schemeClr val="bg1"/>
                </a:solidFill>
              </a:rPr>
              <a:t>.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346118" name="Freeform 6"/>
          <p:cNvSpPr>
            <a:spLocks/>
          </p:cNvSpPr>
          <p:nvPr/>
        </p:nvSpPr>
        <p:spPr bwMode="auto">
          <a:xfrm>
            <a:off x="2806700" y="3352800"/>
            <a:ext cx="5194300" cy="1952625"/>
          </a:xfrm>
          <a:custGeom>
            <a:avLst/>
            <a:gdLst/>
            <a:ahLst/>
            <a:cxnLst>
              <a:cxn ang="0">
                <a:pos x="0" y="1458"/>
              </a:cxn>
              <a:cxn ang="0">
                <a:pos x="284" y="1304"/>
              </a:cxn>
              <a:cxn ang="0">
                <a:pos x="387" y="1278"/>
              </a:cxn>
              <a:cxn ang="0">
                <a:pos x="529" y="1226"/>
              </a:cxn>
              <a:cxn ang="0">
                <a:pos x="645" y="1200"/>
              </a:cxn>
              <a:cxn ang="0">
                <a:pos x="1510" y="1033"/>
              </a:cxn>
              <a:cxn ang="0">
                <a:pos x="1974" y="1045"/>
              </a:cxn>
              <a:cxn ang="0">
                <a:pos x="2129" y="1084"/>
              </a:cxn>
              <a:cxn ang="0">
                <a:pos x="2452" y="1123"/>
              </a:cxn>
              <a:cxn ang="0">
                <a:pos x="3265" y="1110"/>
              </a:cxn>
              <a:cxn ang="0">
                <a:pos x="3329" y="1033"/>
              </a:cxn>
              <a:cxn ang="0">
                <a:pos x="3381" y="955"/>
              </a:cxn>
              <a:cxn ang="0">
                <a:pos x="3277" y="684"/>
              </a:cxn>
              <a:cxn ang="0">
                <a:pos x="3213" y="594"/>
              </a:cxn>
              <a:cxn ang="0">
                <a:pos x="3174" y="491"/>
              </a:cxn>
              <a:cxn ang="0">
                <a:pos x="3097" y="361"/>
              </a:cxn>
              <a:cxn ang="0">
                <a:pos x="3006" y="142"/>
              </a:cxn>
              <a:cxn ang="0">
                <a:pos x="2968" y="0"/>
              </a:cxn>
            </a:cxnLst>
            <a:rect l="0" t="0" r="r" b="b"/>
            <a:pathLst>
              <a:path w="3407" h="1458">
                <a:moveTo>
                  <a:pt x="0" y="1458"/>
                </a:moveTo>
                <a:cubicBezTo>
                  <a:pt x="89" y="1391"/>
                  <a:pt x="177" y="1338"/>
                  <a:pt x="284" y="1304"/>
                </a:cubicBezTo>
                <a:cubicBezTo>
                  <a:pt x="317" y="1292"/>
                  <a:pt x="354" y="1291"/>
                  <a:pt x="387" y="1278"/>
                </a:cubicBezTo>
                <a:cubicBezTo>
                  <a:pt x="438" y="1256"/>
                  <a:pt x="473" y="1241"/>
                  <a:pt x="529" y="1226"/>
                </a:cubicBezTo>
                <a:cubicBezTo>
                  <a:pt x="561" y="1217"/>
                  <a:pt x="612" y="1212"/>
                  <a:pt x="645" y="1200"/>
                </a:cubicBezTo>
                <a:cubicBezTo>
                  <a:pt x="921" y="1099"/>
                  <a:pt x="1215" y="1055"/>
                  <a:pt x="1510" y="1033"/>
                </a:cubicBezTo>
                <a:cubicBezTo>
                  <a:pt x="1664" y="1037"/>
                  <a:pt x="1819" y="1037"/>
                  <a:pt x="1974" y="1045"/>
                </a:cubicBezTo>
                <a:cubicBezTo>
                  <a:pt x="2023" y="1047"/>
                  <a:pt x="2079" y="1072"/>
                  <a:pt x="2129" y="1084"/>
                </a:cubicBezTo>
                <a:cubicBezTo>
                  <a:pt x="2234" y="1107"/>
                  <a:pt x="2344" y="1109"/>
                  <a:pt x="2452" y="1123"/>
                </a:cubicBezTo>
                <a:cubicBezTo>
                  <a:pt x="2715" y="1190"/>
                  <a:pt x="3001" y="1175"/>
                  <a:pt x="3265" y="1110"/>
                </a:cubicBezTo>
                <a:cubicBezTo>
                  <a:pt x="3344" y="985"/>
                  <a:pt x="3226" y="1164"/>
                  <a:pt x="3329" y="1033"/>
                </a:cubicBezTo>
                <a:cubicBezTo>
                  <a:pt x="3348" y="1008"/>
                  <a:pt x="3381" y="955"/>
                  <a:pt x="3381" y="955"/>
                </a:cubicBezTo>
                <a:cubicBezTo>
                  <a:pt x="3407" y="849"/>
                  <a:pt x="3366" y="743"/>
                  <a:pt x="3277" y="684"/>
                </a:cubicBezTo>
                <a:cubicBezTo>
                  <a:pt x="3210" y="547"/>
                  <a:pt x="3298" y="713"/>
                  <a:pt x="3213" y="594"/>
                </a:cubicBezTo>
                <a:cubicBezTo>
                  <a:pt x="3166" y="528"/>
                  <a:pt x="3203" y="558"/>
                  <a:pt x="3174" y="491"/>
                </a:cubicBezTo>
                <a:cubicBezTo>
                  <a:pt x="3155" y="447"/>
                  <a:pt x="3123" y="400"/>
                  <a:pt x="3097" y="361"/>
                </a:cubicBezTo>
                <a:cubicBezTo>
                  <a:pt x="3077" y="284"/>
                  <a:pt x="3049" y="207"/>
                  <a:pt x="3006" y="142"/>
                </a:cubicBezTo>
                <a:cubicBezTo>
                  <a:pt x="2992" y="98"/>
                  <a:pt x="2968" y="44"/>
                  <a:pt x="2968" y="0"/>
                </a:cubicBezTo>
              </a:path>
            </a:pathLst>
          </a:custGeom>
          <a:noFill/>
          <a:ln w="38100">
            <a:solidFill>
              <a:srgbClr val="FFEF0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01000" cy="1143000"/>
          </a:xfrm>
        </p:spPr>
        <p:txBody>
          <a:bodyPr/>
          <a:lstStyle/>
          <a:p>
            <a:r>
              <a:rPr lang="en-US" sz="4000" b="1" u="sng">
                <a:solidFill>
                  <a:srgbClr val="FFEF02"/>
                </a:solidFill>
              </a:rPr>
              <a:t>Independent Samples ANOVA</a:t>
            </a:r>
            <a:endParaRPr lang="en-US" b="1" u="sng">
              <a:solidFill>
                <a:srgbClr val="FFEF02"/>
              </a:solidFill>
            </a:endParaRPr>
          </a:p>
        </p:txBody>
      </p:sp>
      <p:pic>
        <p:nvPicPr>
          <p:cNvPr id="3471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40000"/>
            <a:ext cx="8458200" cy="852488"/>
          </a:xfrm>
          <a:prstGeom prst="rect">
            <a:avLst/>
          </a:prstGeom>
          <a:noFill/>
        </p:spPr>
      </p:pic>
      <p:sp>
        <p:nvSpPr>
          <p:cNvPr id="347140" name="Rectangle 4"/>
          <p:cNvSpPr>
            <a:spLocks noChangeArrowheads="1"/>
          </p:cNvSpPr>
          <p:nvPr/>
        </p:nvSpPr>
        <p:spPr bwMode="auto">
          <a:xfrm>
            <a:off x="1066800" y="1905000"/>
            <a:ext cx="7318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EF02"/>
                </a:solidFill>
              </a:rPr>
              <a:t>The ANOVA is also called the F Statistic.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347141" name="Rectangle 5"/>
          <p:cNvSpPr>
            <a:spLocks noChangeArrowheads="1"/>
          </p:cNvSpPr>
          <p:nvPr/>
        </p:nvSpPr>
        <p:spPr bwMode="auto">
          <a:xfrm>
            <a:off x="1225550" y="3505200"/>
            <a:ext cx="68516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Here’s the ANOVA, </a:t>
            </a:r>
          </a:p>
          <a:p>
            <a:pPr algn="ctr"/>
            <a:r>
              <a:rPr lang="en-US" sz="3600" b="1">
                <a:solidFill>
                  <a:schemeClr val="bg1"/>
                </a:solidFill>
              </a:rPr>
              <a:t>“unpacked” in a different way.</a:t>
            </a:r>
          </a:p>
          <a:p>
            <a:pPr algn="ctr"/>
            <a:endParaRPr lang="en-US" sz="3600" b="1">
              <a:solidFill>
                <a:schemeClr val="bg1"/>
              </a:solidFill>
            </a:endParaRPr>
          </a:p>
          <a:p>
            <a:pPr algn="ctr"/>
            <a:r>
              <a:rPr lang="en-US" sz="3600" b="1">
                <a:solidFill>
                  <a:schemeClr val="bg1"/>
                </a:solidFill>
              </a:rPr>
              <a:t>Systematic variation includes only</a:t>
            </a:r>
          </a:p>
          <a:p>
            <a:pPr algn="ctr"/>
            <a:r>
              <a:rPr lang="en-US" sz="3600" b="1">
                <a:solidFill>
                  <a:schemeClr val="bg1"/>
                </a:solidFill>
              </a:rPr>
              <a:t>the </a:t>
            </a:r>
            <a:r>
              <a:rPr lang="en-US" sz="3600" b="1">
                <a:solidFill>
                  <a:srgbClr val="FFEF02"/>
                </a:solidFill>
              </a:rPr>
              <a:t>treatment effects</a:t>
            </a:r>
            <a:r>
              <a:rPr lang="en-US" sz="3600" b="1">
                <a:solidFill>
                  <a:schemeClr val="bg1"/>
                </a:solidFill>
              </a:rPr>
              <a:t>.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347142" name="Freeform 6"/>
          <p:cNvSpPr>
            <a:spLocks/>
          </p:cNvSpPr>
          <p:nvPr/>
        </p:nvSpPr>
        <p:spPr bwMode="auto">
          <a:xfrm>
            <a:off x="2806700" y="2990850"/>
            <a:ext cx="5408613" cy="2314575"/>
          </a:xfrm>
          <a:custGeom>
            <a:avLst/>
            <a:gdLst/>
            <a:ahLst/>
            <a:cxnLst>
              <a:cxn ang="0">
                <a:pos x="0" y="1458"/>
              </a:cxn>
              <a:cxn ang="0">
                <a:pos x="284" y="1304"/>
              </a:cxn>
              <a:cxn ang="0">
                <a:pos x="387" y="1278"/>
              </a:cxn>
              <a:cxn ang="0">
                <a:pos x="529" y="1226"/>
              </a:cxn>
              <a:cxn ang="0">
                <a:pos x="645" y="1200"/>
              </a:cxn>
              <a:cxn ang="0">
                <a:pos x="1510" y="1033"/>
              </a:cxn>
              <a:cxn ang="0">
                <a:pos x="1974" y="1045"/>
              </a:cxn>
              <a:cxn ang="0">
                <a:pos x="2129" y="1084"/>
              </a:cxn>
              <a:cxn ang="0">
                <a:pos x="2452" y="1123"/>
              </a:cxn>
              <a:cxn ang="0">
                <a:pos x="3265" y="1110"/>
              </a:cxn>
              <a:cxn ang="0">
                <a:pos x="3329" y="1033"/>
              </a:cxn>
              <a:cxn ang="0">
                <a:pos x="3381" y="955"/>
              </a:cxn>
              <a:cxn ang="0">
                <a:pos x="3277" y="684"/>
              </a:cxn>
              <a:cxn ang="0">
                <a:pos x="3213" y="594"/>
              </a:cxn>
              <a:cxn ang="0">
                <a:pos x="3174" y="491"/>
              </a:cxn>
              <a:cxn ang="0">
                <a:pos x="3097" y="361"/>
              </a:cxn>
              <a:cxn ang="0">
                <a:pos x="3006" y="142"/>
              </a:cxn>
              <a:cxn ang="0">
                <a:pos x="2968" y="0"/>
              </a:cxn>
            </a:cxnLst>
            <a:rect l="0" t="0" r="r" b="b"/>
            <a:pathLst>
              <a:path w="3407" h="1458">
                <a:moveTo>
                  <a:pt x="0" y="1458"/>
                </a:moveTo>
                <a:cubicBezTo>
                  <a:pt x="89" y="1391"/>
                  <a:pt x="177" y="1338"/>
                  <a:pt x="284" y="1304"/>
                </a:cubicBezTo>
                <a:cubicBezTo>
                  <a:pt x="317" y="1292"/>
                  <a:pt x="354" y="1291"/>
                  <a:pt x="387" y="1278"/>
                </a:cubicBezTo>
                <a:cubicBezTo>
                  <a:pt x="438" y="1256"/>
                  <a:pt x="473" y="1241"/>
                  <a:pt x="529" y="1226"/>
                </a:cubicBezTo>
                <a:cubicBezTo>
                  <a:pt x="561" y="1217"/>
                  <a:pt x="612" y="1212"/>
                  <a:pt x="645" y="1200"/>
                </a:cubicBezTo>
                <a:cubicBezTo>
                  <a:pt x="921" y="1099"/>
                  <a:pt x="1215" y="1055"/>
                  <a:pt x="1510" y="1033"/>
                </a:cubicBezTo>
                <a:cubicBezTo>
                  <a:pt x="1664" y="1037"/>
                  <a:pt x="1819" y="1037"/>
                  <a:pt x="1974" y="1045"/>
                </a:cubicBezTo>
                <a:cubicBezTo>
                  <a:pt x="2023" y="1047"/>
                  <a:pt x="2079" y="1072"/>
                  <a:pt x="2129" y="1084"/>
                </a:cubicBezTo>
                <a:cubicBezTo>
                  <a:pt x="2234" y="1107"/>
                  <a:pt x="2344" y="1109"/>
                  <a:pt x="2452" y="1123"/>
                </a:cubicBezTo>
                <a:cubicBezTo>
                  <a:pt x="2715" y="1190"/>
                  <a:pt x="3001" y="1175"/>
                  <a:pt x="3265" y="1110"/>
                </a:cubicBezTo>
                <a:cubicBezTo>
                  <a:pt x="3344" y="985"/>
                  <a:pt x="3226" y="1164"/>
                  <a:pt x="3329" y="1033"/>
                </a:cubicBezTo>
                <a:cubicBezTo>
                  <a:pt x="3348" y="1008"/>
                  <a:pt x="3381" y="955"/>
                  <a:pt x="3381" y="955"/>
                </a:cubicBezTo>
                <a:cubicBezTo>
                  <a:pt x="3407" y="849"/>
                  <a:pt x="3366" y="743"/>
                  <a:pt x="3277" y="684"/>
                </a:cubicBezTo>
                <a:cubicBezTo>
                  <a:pt x="3210" y="547"/>
                  <a:pt x="3298" y="713"/>
                  <a:pt x="3213" y="594"/>
                </a:cubicBezTo>
                <a:cubicBezTo>
                  <a:pt x="3166" y="528"/>
                  <a:pt x="3203" y="558"/>
                  <a:pt x="3174" y="491"/>
                </a:cubicBezTo>
                <a:cubicBezTo>
                  <a:pt x="3155" y="447"/>
                  <a:pt x="3123" y="400"/>
                  <a:pt x="3097" y="361"/>
                </a:cubicBezTo>
                <a:cubicBezTo>
                  <a:pt x="3077" y="284"/>
                  <a:pt x="3049" y="207"/>
                  <a:pt x="3006" y="142"/>
                </a:cubicBezTo>
                <a:cubicBezTo>
                  <a:pt x="2992" y="98"/>
                  <a:pt x="2968" y="44"/>
                  <a:pt x="2968" y="0"/>
                </a:cubicBezTo>
              </a:path>
            </a:pathLst>
          </a:custGeom>
          <a:noFill/>
          <a:ln w="38100">
            <a:solidFill>
              <a:srgbClr val="FFEF0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01000" cy="1143000"/>
          </a:xfrm>
        </p:spPr>
        <p:txBody>
          <a:bodyPr/>
          <a:lstStyle/>
          <a:p>
            <a:r>
              <a:rPr lang="en-US" sz="4000" b="1" u="sng">
                <a:solidFill>
                  <a:srgbClr val="FFEF02"/>
                </a:solidFill>
              </a:rPr>
              <a:t>Independent Samples ANOVA</a:t>
            </a:r>
            <a:endParaRPr lang="en-US" b="1" u="sng">
              <a:solidFill>
                <a:srgbClr val="FFEF02"/>
              </a:solidFill>
            </a:endParaRPr>
          </a:p>
        </p:txBody>
      </p:sp>
      <p:pic>
        <p:nvPicPr>
          <p:cNvPr id="3481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667000"/>
            <a:ext cx="8839200" cy="1385888"/>
          </a:xfrm>
          <a:prstGeom prst="rect">
            <a:avLst/>
          </a:prstGeom>
          <a:noFill/>
        </p:spPr>
      </p:pic>
      <p:sp>
        <p:nvSpPr>
          <p:cNvPr id="348164" name="Rectangle 4"/>
          <p:cNvSpPr>
            <a:spLocks noChangeArrowheads="1"/>
          </p:cNvSpPr>
          <p:nvPr/>
        </p:nvSpPr>
        <p:spPr bwMode="auto">
          <a:xfrm>
            <a:off x="1143000" y="4648200"/>
            <a:ext cx="7239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This is what the null hypothesis predicts.</a:t>
            </a:r>
          </a:p>
          <a:p>
            <a:pPr algn="ctr"/>
            <a:r>
              <a:rPr lang="en-US" sz="3200" b="1">
                <a:solidFill>
                  <a:schemeClr val="bg1"/>
                </a:solidFill>
              </a:rPr>
              <a:t>It states that treatment effects are zero.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348165" name="Rectangle 5"/>
          <p:cNvSpPr>
            <a:spLocks noChangeArrowheads="1"/>
          </p:cNvSpPr>
          <p:nvPr/>
        </p:nvSpPr>
        <p:spPr bwMode="auto">
          <a:xfrm>
            <a:off x="1066800" y="1905000"/>
            <a:ext cx="7318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EF02"/>
                </a:solidFill>
              </a:rPr>
              <a:t>The ANOVA is also called the F Statistic.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348166" name="Freeform 6"/>
          <p:cNvSpPr>
            <a:spLocks/>
          </p:cNvSpPr>
          <p:nvPr/>
        </p:nvSpPr>
        <p:spPr bwMode="auto">
          <a:xfrm>
            <a:off x="982663" y="3257550"/>
            <a:ext cx="7785100" cy="2252663"/>
          </a:xfrm>
          <a:custGeom>
            <a:avLst/>
            <a:gdLst/>
            <a:ahLst/>
            <a:cxnLst>
              <a:cxn ang="0">
                <a:pos x="4555" y="1419"/>
              </a:cxn>
              <a:cxn ang="0">
                <a:pos x="4723" y="1329"/>
              </a:cxn>
              <a:cxn ang="0">
                <a:pos x="4801" y="1278"/>
              </a:cxn>
              <a:cxn ang="0">
                <a:pos x="4878" y="1123"/>
              </a:cxn>
              <a:cxn ang="0">
                <a:pos x="4891" y="1084"/>
              </a:cxn>
              <a:cxn ang="0">
                <a:pos x="4904" y="1045"/>
              </a:cxn>
              <a:cxn ang="0">
                <a:pos x="4865" y="929"/>
              </a:cxn>
              <a:cxn ang="0">
                <a:pos x="4852" y="890"/>
              </a:cxn>
              <a:cxn ang="0">
                <a:pos x="4736" y="813"/>
              </a:cxn>
              <a:cxn ang="0">
                <a:pos x="4697" y="774"/>
              </a:cxn>
              <a:cxn ang="0">
                <a:pos x="4620" y="723"/>
              </a:cxn>
              <a:cxn ang="0">
                <a:pos x="3988" y="748"/>
              </a:cxn>
              <a:cxn ang="0">
                <a:pos x="3575" y="800"/>
              </a:cxn>
              <a:cxn ang="0">
                <a:pos x="3084" y="736"/>
              </a:cxn>
              <a:cxn ang="0">
                <a:pos x="2904" y="710"/>
              </a:cxn>
              <a:cxn ang="0">
                <a:pos x="2555" y="658"/>
              </a:cxn>
              <a:cxn ang="0">
                <a:pos x="1394" y="723"/>
              </a:cxn>
              <a:cxn ang="0">
                <a:pos x="323" y="671"/>
              </a:cxn>
              <a:cxn ang="0">
                <a:pos x="104" y="632"/>
              </a:cxn>
              <a:cxn ang="0">
                <a:pos x="26" y="606"/>
              </a:cxn>
              <a:cxn ang="0">
                <a:pos x="0" y="568"/>
              </a:cxn>
              <a:cxn ang="0">
                <a:pos x="26" y="490"/>
              </a:cxn>
              <a:cxn ang="0">
                <a:pos x="65" y="374"/>
              </a:cxn>
              <a:cxn ang="0">
                <a:pos x="91" y="335"/>
              </a:cxn>
              <a:cxn ang="0">
                <a:pos x="117" y="258"/>
              </a:cxn>
              <a:cxn ang="0">
                <a:pos x="155" y="90"/>
              </a:cxn>
              <a:cxn ang="0">
                <a:pos x="168" y="0"/>
              </a:cxn>
            </a:cxnLst>
            <a:rect l="0" t="0" r="r" b="b"/>
            <a:pathLst>
              <a:path w="4904" h="1419">
                <a:moveTo>
                  <a:pt x="4555" y="1419"/>
                </a:moveTo>
                <a:cubicBezTo>
                  <a:pt x="4608" y="1384"/>
                  <a:pt x="4667" y="1362"/>
                  <a:pt x="4723" y="1329"/>
                </a:cubicBezTo>
                <a:cubicBezTo>
                  <a:pt x="4749" y="1313"/>
                  <a:pt x="4801" y="1278"/>
                  <a:pt x="4801" y="1278"/>
                </a:cubicBezTo>
                <a:cubicBezTo>
                  <a:pt x="4866" y="1177"/>
                  <a:pt x="4842" y="1228"/>
                  <a:pt x="4878" y="1123"/>
                </a:cubicBezTo>
                <a:cubicBezTo>
                  <a:pt x="4882" y="1110"/>
                  <a:pt x="4886" y="1097"/>
                  <a:pt x="4891" y="1084"/>
                </a:cubicBezTo>
                <a:cubicBezTo>
                  <a:pt x="4895" y="1071"/>
                  <a:pt x="4904" y="1045"/>
                  <a:pt x="4904" y="1045"/>
                </a:cubicBezTo>
                <a:cubicBezTo>
                  <a:pt x="4873" y="955"/>
                  <a:pt x="4886" y="993"/>
                  <a:pt x="4865" y="929"/>
                </a:cubicBezTo>
                <a:cubicBezTo>
                  <a:pt x="4860" y="916"/>
                  <a:pt x="4863" y="897"/>
                  <a:pt x="4852" y="890"/>
                </a:cubicBezTo>
                <a:cubicBezTo>
                  <a:pt x="4813" y="864"/>
                  <a:pt x="4768" y="845"/>
                  <a:pt x="4736" y="813"/>
                </a:cubicBezTo>
                <a:cubicBezTo>
                  <a:pt x="4723" y="800"/>
                  <a:pt x="4711" y="785"/>
                  <a:pt x="4697" y="774"/>
                </a:cubicBezTo>
                <a:cubicBezTo>
                  <a:pt x="4672" y="755"/>
                  <a:pt x="4620" y="723"/>
                  <a:pt x="4620" y="723"/>
                </a:cubicBezTo>
                <a:cubicBezTo>
                  <a:pt x="4608" y="723"/>
                  <a:pt x="4048" y="742"/>
                  <a:pt x="3988" y="748"/>
                </a:cubicBezTo>
                <a:cubicBezTo>
                  <a:pt x="3840" y="761"/>
                  <a:pt x="3727" y="790"/>
                  <a:pt x="3575" y="800"/>
                </a:cubicBezTo>
                <a:cubicBezTo>
                  <a:pt x="3412" y="772"/>
                  <a:pt x="3247" y="756"/>
                  <a:pt x="3084" y="736"/>
                </a:cubicBezTo>
                <a:cubicBezTo>
                  <a:pt x="3023" y="728"/>
                  <a:pt x="2904" y="710"/>
                  <a:pt x="2904" y="710"/>
                </a:cubicBezTo>
                <a:cubicBezTo>
                  <a:pt x="2797" y="674"/>
                  <a:pt x="2666" y="670"/>
                  <a:pt x="2555" y="658"/>
                </a:cubicBezTo>
                <a:cubicBezTo>
                  <a:pt x="2167" y="674"/>
                  <a:pt x="1780" y="693"/>
                  <a:pt x="1394" y="723"/>
                </a:cubicBezTo>
                <a:cubicBezTo>
                  <a:pt x="1034" y="794"/>
                  <a:pt x="678" y="703"/>
                  <a:pt x="323" y="671"/>
                </a:cubicBezTo>
                <a:cubicBezTo>
                  <a:pt x="251" y="647"/>
                  <a:pt x="176" y="651"/>
                  <a:pt x="104" y="632"/>
                </a:cubicBezTo>
                <a:cubicBezTo>
                  <a:pt x="77" y="624"/>
                  <a:pt x="26" y="606"/>
                  <a:pt x="26" y="606"/>
                </a:cubicBezTo>
                <a:cubicBezTo>
                  <a:pt x="17" y="593"/>
                  <a:pt x="0" y="583"/>
                  <a:pt x="0" y="568"/>
                </a:cubicBezTo>
                <a:cubicBezTo>
                  <a:pt x="0" y="540"/>
                  <a:pt x="17" y="515"/>
                  <a:pt x="26" y="490"/>
                </a:cubicBezTo>
                <a:cubicBezTo>
                  <a:pt x="37" y="456"/>
                  <a:pt x="45" y="403"/>
                  <a:pt x="65" y="374"/>
                </a:cubicBezTo>
                <a:cubicBezTo>
                  <a:pt x="73" y="361"/>
                  <a:pt x="84" y="349"/>
                  <a:pt x="91" y="335"/>
                </a:cubicBezTo>
                <a:cubicBezTo>
                  <a:pt x="102" y="310"/>
                  <a:pt x="117" y="258"/>
                  <a:pt x="117" y="258"/>
                </a:cubicBezTo>
                <a:cubicBezTo>
                  <a:pt x="126" y="199"/>
                  <a:pt x="136" y="146"/>
                  <a:pt x="155" y="90"/>
                </a:cubicBezTo>
                <a:cubicBezTo>
                  <a:pt x="159" y="60"/>
                  <a:pt x="168" y="0"/>
                  <a:pt x="168" y="0"/>
                </a:cubicBezTo>
              </a:path>
            </a:pathLst>
          </a:custGeom>
          <a:noFill/>
          <a:ln w="38100">
            <a:solidFill>
              <a:srgbClr val="FFEF0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01000" cy="1143000"/>
          </a:xfrm>
        </p:spPr>
        <p:txBody>
          <a:bodyPr/>
          <a:lstStyle/>
          <a:p>
            <a:r>
              <a:rPr lang="en-US" sz="4000" b="1" u="sng">
                <a:solidFill>
                  <a:srgbClr val="FFEF02"/>
                </a:solidFill>
              </a:rPr>
              <a:t>Independent Samples ANOVA</a:t>
            </a:r>
            <a:endParaRPr lang="en-US" b="1" u="sng">
              <a:solidFill>
                <a:srgbClr val="FFEF02"/>
              </a:solidFill>
            </a:endParaRPr>
          </a:p>
        </p:txBody>
      </p:sp>
      <p:pic>
        <p:nvPicPr>
          <p:cNvPr id="3491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828800"/>
            <a:ext cx="8610600" cy="2136775"/>
          </a:xfrm>
          <a:prstGeom prst="rect">
            <a:avLst/>
          </a:prstGeom>
          <a:noFill/>
        </p:spPr>
      </p:pic>
      <p:sp>
        <p:nvSpPr>
          <p:cNvPr id="349188" name="Rectangle 4"/>
          <p:cNvSpPr>
            <a:spLocks noChangeArrowheads="1"/>
          </p:cNvSpPr>
          <p:nvPr/>
        </p:nvSpPr>
        <p:spPr bwMode="auto">
          <a:xfrm>
            <a:off x="1397000" y="4343400"/>
            <a:ext cx="6527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EF02"/>
                </a:solidFill>
              </a:rPr>
              <a:t>The null hypothesis for the ANOVA.</a:t>
            </a:r>
            <a:endParaRPr 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01000" cy="1143000"/>
          </a:xfrm>
        </p:spPr>
        <p:txBody>
          <a:bodyPr/>
          <a:lstStyle/>
          <a:p>
            <a:r>
              <a:rPr lang="en-US" sz="4000" b="1" u="sng">
                <a:solidFill>
                  <a:srgbClr val="FFEF02"/>
                </a:solidFill>
              </a:rPr>
              <a:t>Independent Samples ANOVA</a:t>
            </a:r>
            <a:endParaRPr lang="en-US" b="1" u="sng">
              <a:solidFill>
                <a:srgbClr val="FFEF02"/>
              </a:solidFill>
            </a:endParaRPr>
          </a:p>
        </p:txBody>
      </p:sp>
      <p:pic>
        <p:nvPicPr>
          <p:cNvPr id="350211" name="Picture 3"/>
          <p:cNvPicPr>
            <a:picLocks noChangeAspect="1" noChangeArrowheads="1"/>
          </p:cNvPicPr>
          <p:nvPr/>
        </p:nvPicPr>
        <p:blipFill>
          <a:blip r:embed="rId2" cstate="print"/>
          <a:srcRect b="37500"/>
          <a:stretch>
            <a:fillRect/>
          </a:stretch>
        </p:blipFill>
        <p:spPr bwMode="auto">
          <a:xfrm>
            <a:off x="533400" y="1828800"/>
            <a:ext cx="8153400" cy="2381250"/>
          </a:xfrm>
          <a:prstGeom prst="rect">
            <a:avLst/>
          </a:prstGeom>
          <a:noFill/>
        </p:spPr>
      </p:pic>
      <p:sp>
        <p:nvSpPr>
          <p:cNvPr id="350212" name="Rectangle 4"/>
          <p:cNvSpPr>
            <a:spLocks noChangeArrowheads="1"/>
          </p:cNvSpPr>
          <p:nvPr/>
        </p:nvSpPr>
        <p:spPr bwMode="auto">
          <a:xfrm>
            <a:off x="914400" y="4419600"/>
            <a:ext cx="74088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EF02"/>
                </a:solidFill>
              </a:rPr>
              <a:t>The alternate hypothesis for the ANOVA.</a:t>
            </a:r>
            <a:endParaRPr 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01000" cy="1143000"/>
          </a:xfrm>
        </p:spPr>
        <p:txBody>
          <a:bodyPr/>
          <a:lstStyle/>
          <a:p>
            <a:r>
              <a:rPr lang="en-US" sz="4000" b="1" u="sng">
                <a:solidFill>
                  <a:srgbClr val="FFEF02"/>
                </a:solidFill>
              </a:rPr>
              <a:t>Independent Samples ANOVA</a:t>
            </a:r>
            <a:endParaRPr lang="en-US" b="1" u="sng">
              <a:solidFill>
                <a:srgbClr val="FFEF02"/>
              </a:solidFill>
            </a:endParaRPr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15400" cy="5334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>
                <a:solidFill>
                  <a:schemeClr val="bg1"/>
                </a:solidFill>
              </a:rPr>
              <a:t>Let’s consider a set of pictures, to further develop some intuitions about the F statistic (i.e., the ANOVA).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b="1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>
                <a:solidFill>
                  <a:schemeClr val="bg1"/>
                </a:solidFill>
              </a:rPr>
              <a:t>Remember that the F statistic is this ratio:	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z="2800" b="1">
                <a:solidFill>
                  <a:srgbClr val="FFEF02"/>
                </a:solidFill>
              </a:rPr>
              <a:t>		</a:t>
            </a:r>
            <a:r>
              <a:rPr lang="en-US" sz="2400" b="1">
                <a:solidFill>
                  <a:srgbClr val="FFEF02"/>
                </a:solidFill>
              </a:rPr>
              <a:t>Between Group Variance / Within Group Variance</a:t>
            </a:r>
            <a:endParaRPr lang="en-US" sz="2400" b="1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b="1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01000" cy="1143000"/>
          </a:xfrm>
        </p:spPr>
        <p:txBody>
          <a:bodyPr/>
          <a:lstStyle/>
          <a:p>
            <a:r>
              <a:rPr lang="en-US" sz="4000" b="1" u="sng">
                <a:solidFill>
                  <a:srgbClr val="FFEF02"/>
                </a:solidFill>
              </a:rPr>
              <a:t>Independent Samples ANOVA</a:t>
            </a:r>
            <a:endParaRPr lang="en-US" b="1" u="sng">
              <a:solidFill>
                <a:srgbClr val="FFEF02"/>
              </a:solidFill>
            </a:endParaRPr>
          </a:p>
        </p:txBody>
      </p:sp>
      <p:graphicFrame>
        <p:nvGraphicFramePr>
          <p:cNvPr id="352259" name="Object 3"/>
          <p:cNvGraphicFramePr>
            <a:graphicFrameLocks noChangeAspect="1"/>
          </p:cNvGraphicFramePr>
          <p:nvPr/>
        </p:nvGraphicFramePr>
        <p:xfrm>
          <a:off x="914400" y="1447800"/>
          <a:ext cx="6477000" cy="484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2262" name="Chart" r:id="rId3" imgW="9906000" imgH="7416800" progId="MSGraph.Chart.8">
                  <p:embed followColorScheme="full"/>
                </p:oleObj>
              </mc:Choice>
              <mc:Fallback>
                <p:oleObj name="Chart" r:id="rId3" imgW="9906000" imgH="7416800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47800"/>
                        <a:ext cx="6477000" cy="484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2260" name="Text Box 4"/>
          <p:cNvSpPr txBox="1">
            <a:spLocks noChangeArrowheads="1"/>
          </p:cNvSpPr>
          <p:nvPr/>
        </p:nvSpPr>
        <p:spPr bwMode="auto">
          <a:xfrm>
            <a:off x="3556000" y="1081088"/>
            <a:ext cx="2463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EF02"/>
                </a:solidFill>
              </a:rPr>
              <a:t>Total Variance</a:t>
            </a:r>
            <a:endParaRPr lang="en-US"/>
          </a:p>
        </p:txBody>
      </p:sp>
      <p:sp>
        <p:nvSpPr>
          <p:cNvPr id="352261" name="Text Box 5"/>
          <p:cNvSpPr txBox="1">
            <a:spLocks noChangeArrowheads="1"/>
          </p:cNvSpPr>
          <p:nvPr/>
        </p:nvSpPr>
        <p:spPr bwMode="auto">
          <a:xfrm>
            <a:off x="304800" y="2514600"/>
            <a:ext cx="1824038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EF02"/>
                </a:solidFill>
              </a:rPr>
              <a:t>Here,  the </a:t>
            </a:r>
          </a:p>
          <a:p>
            <a:r>
              <a:rPr lang="en-US" sz="2800" b="1">
                <a:solidFill>
                  <a:srgbClr val="FFEF02"/>
                </a:solidFill>
              </a:rPr>
              <a:t>variances</a:t>
            </a:r>
          </a:p>
          <a:p>
            <a:r>
              <a:rPr lang="en-US" sz="2800" b="1">
                <a:solidFill>
                  <a:srgbClr val="FFEF02"/>
                </a:solidFill>
              </a:rPr>
              <a:t>are equal</a:t>
            </a:r>
          </a:p>
          <a:p>
            <a:endParaRPr lang="en-US" sz="2800" b="1">
              <a:solidFill>
                <a:srgbClr val="FFEF02"/>
              </a:solidFill>
            </a:endParaRPr>
          </a:p>
          <a:p>
            <a:r>
              <a:rPr lang="en-US" sz="2800" b="1">
                <a:solidFill>
                  <a:srgbClr val="FFEF02"/>
                </a:solidFill>
              </a:rPr>
              <a:t>F ratio = 1</a:t>
            </a:r>
          </a:p>
          <a:p>
            <a:endParaRPr lang="en-US" sz="2800" b="1">
              <a:solidFill>
                <a:srgbClr val="FFEF02"/>
              </a:solidFill>
            </a:endParaRPr>
          </a:p>
          <a:p>
            <a:r>
              <a:rPr lang="en-US" sz="2800" b="1">
                <a:solidFill>
                  <a:srgbClr val="FFEF02"/>
                </a:solidFill>
              </a:rPr>
              <a:t>Retain Ho.</a:t>
            </a: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01000" cy="1143000"/>
          </a:xfrm>
        </p:spPr>
        <p:txBody>
          <a:bodyPr/>
          <a:lstStyle/>
          <a:p>
            <a:r>
              <a:rPr lang="en-US" sz="4000" b="1" u="sng">
                <a:solidFill>
                  <a:srgbClr val="FFEF02"/>
                </a:solidFill>
              </a:rPr>
              <a:t>Independent Samples ANOVA</a:t>
            </a:r>
            <a:endParaRPr lang="en-US" b="1" u="sng">
              <a:solidFill>
                <a:srgbClr val="FFEF02"/>
              </a:solidFill>
            </a:endParaRPr>
          </a:p>
        </p:txBody>
      </p:sp>
      <p:graphicFrame>
        <p:nvGraphicFramePr>
          <p:cNvPr id="453632" name="Object 0"/>
          <p:cNvGraphicFramePr>
            <a:graphicFrameLocks noChangeAspect="1"/>
          </p:cNvGraphicFramePr>
          <p:nvPr/>
        </p:nvGraphicFramePr>
        <p:xfrm>
          <a:off x="914400" y="1447800"/>
          <a:ext cx="6477000" cy="484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635" name="Chart" r:id="rId3" imgW="9906000" imgH="7416800" progId="MSGraph.Chart.8">
                  <p:embed followColorScheme="full"/>
                </p:oleObj>
              </mc:Choice>
              <mc:Fallback>
                <p:oleObj name="Chart" r:id="rId3" imgW="9906000" imgH="7416800" progId="MSGraph.Chart.8">
                  <p:embed followColorScheme="full"/>
                  <p:pic>
                    <p:nvPicPr>
                      <p:cNvPr id="0" name="Picture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47800"/>
                        <a:ext cx="6477000" cy="484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3284" name="Text Box 4"/>
          <p:cNvSpPr txBox="1">
            <a:spLocks noChangeArrowheads="1"/>
          </p:cNvSpPr>
          <p:nvPr/>
        </p:nvSpPr>
        <p:spPr bwMode="auto">
          <a:xfrm>
            <a:off x="304800" y="2514600"/>
            <a:ext cx="2032000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EF02"/>
                </a:solidFill>
              </a:rPr>
              <a:t>Here,  the </a:t>
            </a:r>
          </a:p>
          <a:p>
            <a:r>
              <a:rPr lang="en-US" sz="2800" b="1">
                <a:solidFill>
                  <a:srgbClr val="FFEF02"/>
                </a:solidFill>
              </a:rPr>
              <a:t>variances</a:t>
            </a:r>
          </a:p>
          <a:p>
            <a:r>
              <a:rPr lang="en-US" sz="2800" b="1">
                <a:solidFill>
                  <a:srgbClr val="FFEF02"/>
                </a:solidFill>
              </a:rPr>
              <a:t>aren’t equal</a:t>
            </a:r>
          </a:p>
          <a:p>
            <a:endParaRPr lang="en-US" sz="2800" b="1">
              <a:solidFill>
                <a:srgbClr val="FFEF02"/>
              </a:solidFill>
            </a:endParaRPr>
          </a:p>
          <a:p>
            <a:r>
              <a:rPr lang="en-US" sz="2800" b="1">
                <a:solidFill>
                  <a:srgbClr val="FFEF02"/>
                </a:solidFill>
              </a:rPr>
              <a:t>F ratio &lt; 1</a:t>
            </a:r>
          </a:p>
          <a:p>
            <a:endParaRPr lang="en-US" sz="2800" b="1">
              <a:solidFill>
                <a:srgbClr val="FFEF02"/>
              </a:solidFill>
            </a:endParaRPr>
          </a:p>
          <a:p>
            <a:r>
              <a:rPr lang="en-US" sz="2800" b="1">
                <a:solidFill>
                  <a:srgbClr val="FFEF02"/>
                </a:solidFill>
              </a:rPr>
              <a:t>Retain Ho.</a:t>
            </a:r>
            <a:endParaRPr lang="en-US"/>
          </a:p>
          <a:p>
            <a:endParaRPr lang="en-US"/>
          </a:p>
        </p:txBody>
      </p:sp>
      <p:sp>
        <p:nvSpPr>
          <p:cNvPr id="353285" name="Text Box 5"/>
          <p:cNvSpPr txBox="1">
            <a:spLocks noChangeArrowheads="1"/>
          </p:cNvSpPr>
          <p:nvPr/>
        </p:nvSpPr>
        <p:spPr bwMode="auto">
          <a:xfrm>
            <a:off x="3556000" y="1081088"/>
            <a:ext cx="2463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EF02"/>
                </a:solidFill>
              </a:rPr>
              <a:t>Total Variance</a:t>
            </a: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01000" cy="1143000"/>
          </a:xfrm>
        </p:spPr>
        <p:txBody>
          <a:bodyPr/>
          <a:lstStyle/>
          <a:p>
            <a:r>
              <a:rPr lang="en-US" sz="4000" b="1" u="sng">
                <a:solidFill>
                  <a:srgbClr val="FFEF02"/>
                </a:solidFill>
              </a:rPr>
              <a:t>Independent Samples ANOVA</a:t>
            </a:r>
            <a:endParaRPr lang="en-US" b="1" u="sng">
              <a:solidFill>
                <a:srgbClr val="FFEF02"/>
              </a:solidFill>
            </a:endParaRPr>
          </a:p>
        </p:txBody>
      </p:sp>
      <p:graphicFrame>
        <p:nvGraphicFramePr>
          <p:cNvPr id="354307" name="Object 3"/>
          <p:cNvGraphicFramePr>
            <a:graphicFrameLocks noChangeAspect="1"/>
          </p:cNvGraphicFramePr>
          <p:nvPr/>
        </p:nvGraphicFramePr>
        <p:xfrm>
          <a:off x="914400" y="1447800"/>
          <a:ext cx="6477000" cy="484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310" name="Chart" r:id="rId3" imgW="9906000" imgH="7416800" progId="MSGraph.Chart.8">
                  <p:embed followColorScheme="full"/>
                </p:oleObj>
              </mc:Choice>
              <mc:Fallback>
                <p:oleObj name="Chart" r:id="rId3" imgW="9906000" imgH="7416800" progId="MSGraph.Chart.8">
                  <p:embed followColorScheme="full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47800"/>
                        <a:ext cx="6477000" cy="484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4308" name="Text Box 4"/>
          <p:cNvSpPr txBox="1">
            <a:spLocks noChangeArrowheads="1"/>
          </p:cNvSpPr>
          <p:nvPr/>
        </p:nvSpPr>
        <p:spPr bwMode="auto">
          <a:xfrm>
            <a:off x="304800" y="2514600"/>
            <a:ext cx="20320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EF02"/>
                </a:solidFill>
              </a:rPr>
              <a:t>Here,  the </a:t>
            </a:r>
          </a:p>
          <a:p>
            <a:r>
              <a:rPr lang="en-US" sz="2800" b="1">
                <a:solidFill>
                  <a:srgbClr val="FFEF02"/>
                </a:solidFill>
              </a:rPr>
              <a:t>variances</a:t>
            </a:r>
          </a:p>
          <a:p>
            <a:r>
              <a:rPr lang="en-US" sz="2800" b="1">
                <a:solidFill>
                  <a:srgbClr val="FFEF02"/>
                </a:solidFill>
              </a:rPr>
              <a:t>aren’t equal</a:t>
            </a:r>
          </a:p>
          <a:p>
            <a:endParaRPr lang="en-US" sz="2800" b="1">
              <a:solidFill>
                <a:srgbClr val="FFEF02"/>
              </a:solidFill>
            </a:endParaRPr>
          </a:p>
          <a:p>
            <a:r>
              <a:rPr lang="en-US" sz="2800" b="1">
                <a:solidFill>
                  <a:srgbClr val="FFEF02"/>
                </a:solidFill>
              </a:rPr>
              <a:t>F ratio &gt; 1</a:t>
            </a:r>
          </a:p>
          <a:p>
            <a:endParaRPr lang="en-US" sz="2800" b="1">
              <a:solidFill>
                <a:srgbClr val="FFEF02"/>
              </a:solidFill>
            </a:endParaRPr>
          </a:p>
          <a:p>
            <a:r>
              <a:rPr lang="en-US" sz="2800" b="1">
                <a:solidFill>
                  <a:srgbClr val="FFEF02"/>
                </a:solidFill>
              </a:rPr>
              <a:t>Reject Ho!</a:t>
            </a:r>
            <a:endParaRPr lang="en-US"/>
          </a:p>
          <a:p>
            <a:endParaRPr lang="en-US" sz="2800" b="1">
              <a:solidFill>
                <a:srgbClr val="FFEF02"/>
              </a:solidFill>
            </a:endParaRPr>
          </a:p>
        </p:txBody>
      </p:sp>
      <p:sp>
        <p:nvSpPr>
          <p:cNvPr id="354309" name="Text Box 5"/>
          <p:cNvSpPr txBox="1">
            <a:spLocks noChangeArrowheads="1"/>
          </p:cNvSpPr>
          <p:nvPr/>
        </p:nvSpPr>
        <p:spPr bwMode="auto">
          <a:xfrm>
            <a:off x="3556000" y="1081088"/>
            <a:ext cx="2463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EF02"/>
                </a:solidFill>
              </a:rPr>
              <a:t>Total Variance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rgbClr val="FFEF02"/>
                </a:solidFill>
              </a:rPr>
              <a:t>Part 1</a:t>
            </a:r>
            <a:endParaRPr lang="en-US"/>
          </a:p>
        </p:txBody>
      </p:sp>
      <p:sp>
        <p:nvSpPr>
          <p:cNvPr id="333827" name="Rectangle 3"/>
          <p:cNvSpPr>
            <a:spLocks noChangeArrowheads="1"/>
          </p:cNvSpPr>
          <p:nvPr/>
        </p:nvSpPr>
        <p:spPr bwMode="auto">
          <a:xfrm>
            <a:off x="1212850" y="2514600"/>
            <a:ext cx="701833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</a:rPr>
              <a:t>Independent Samples ANOVA:</a:t>
            </a:r>
          </a:p>
          <a:p>
            <a:pPr algn="ctr"/>
            <a:r>
              <a:rPr lang="en-US" sz="4000" b="1">
                <a:solidFill>
                  <a:schemeClr val="bg1"/>
                </a:solidFill>
              </a:rPr>
              <a:t>Conceptual Introduction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01000" cy="1143000"/>
          </a:xfrm>
        </p:spPr>
        <p:txBody>
          <a:bodyPr/>
          <a:lstStyle/>
          <a:p>
            <a:r>
              <a:rPr lang="en-US" sz="4000" b="1" u="sng">
                <a:solidFill>
                  <a:srgbClr val="FFEF02"/>
                </a:solidFill>
              </a:rPr>
              <a:t>Independent Samples ANOVA</a:t>
            </a:r>
            <a:endParaRPr lang="en-US" b="1" u="sng">
              <a:solidFill>
                <a:srgbClr val="FFEF02"/>
              </a:solidFill>
            </a:endParaRPr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15400" cy="5334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>
                <a:solidFill>
                  <a:schemeClr val="bg1"/>
                </a:solidFill>
              </a:rPr>
              <a:t>You remember our old buddy, the variance?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b="1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>
                <a:solidFill>
                  <a:schemeClr val="bg1"/>
                </a:solidFill>
              </a:rPr>
              <a:t>To get the variance we need to determine the sum of squares, then divide by the degrees of freedom (n for a population, n-1 for a sample).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b="1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b="1">
                <a:solidFill>
                  <a:schemeClr val="bg1"/>
                </a:solidFill>
              </a:rPr>
              <a:t>Let’s see the total variance, and how ANOVA breaks it down into smaller portions…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b="1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01000" cy="1143000"/>
          </a:xfrm>
        </p:spPr>
        <p:txBody>
          <a:bodyPr/>
          <a:lstStyle/>
          <a:p>
            <a:r>
              <a:rPr lang="en-US" sz="4000" b="1" u="sng">
                <a:solidFill>
                  <a:srgbClr val="FFEF02"/>
                </a:solidFill>
              </a:rPr>
              <a:t>Independent Samples ANOVA</a:t>
            </a:r>
            <a:endParaRPr lang="en-US" b="1" u="sng">
              <a:solidFill>
                <a:srgbClr val="FFEF02"/>
              </a:solidFill>
            </a:endParaRPr>
          </a:p>
        </p:txBody>
      </p:sp>
      <p:pic>
        <p:nvPicPr>
          <p:cNvPr id="3563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066800"/>
            <a:ext cx="8229600" cy="4502150"/>
          </a:xfrm>
          <a:prstGeom prst="rect">
            <a:avLst/>
          </a:prstGeom>
          <a:noFill/>
        </p:spPr>
      </p:pic>
      <p:sp>
        <p:nvSpPr>
          <p:cNvPr id="356356" name="Rectangle 4"/>
          <p:cNvSpPr>
            <a:spLocks noChangeArrowheads="1"/>
          </p:cNvSpPr>
          <p:nvPr/>
        </p:nvSpPr>
        <p:spPr bwMode="auto">
          <a:xfrm>
            <a:off x="1527175" y="5715000"/>
            <a:ext cx="667702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FFEF02"/>
                </a:solidFill>
              </a:rPr>
              <a:t>The sums of squares for the ANOVA,</a:t>
            </a:r>
          </a:p>
          <a:p>
            <a:pPr algn="ctr"/>
            <a:r>
              <a:rPr lang="en-US" sz="3200" b="1">
                <a:solidFill>
                  <a:srgbClr val="FFEF02"/>
                </a:solidFill>
              </a:rPr>
              <a:t>which is also called the F Statistic.</a:t>
            </a:r>
            <a:endParaRPr 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01000" cy="1143000"/>
          </a:xfrm>
        </p:spPr>
        <p:txBody>
          <a:bodyPr/>
          <a:lstStyle/>
          <a:p>
            <a:r>
              <a:rPr lang="en-US" sz="4000" b="1" u="sng">
                <a:solidFill>
                  <a:srgbClr val="FFEF02"/>
                </a:solidFill>
              </a:rPr>
              <a:t>Independent Samples ANOVA</a:t>
            </a:r>
            <a:endParaRPr lang="en-US" b="1" u="sng">
              <a:solidFill>
                <a:srgbClr val="FFEF02"/>
              </a:solidFill>
            </a:endParaRPr>
          </a:p>
        </p:txBody>
      </p:sp>
      <p:pic>
        <p:nvPicPr>
          <p:cNvPr id="3573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8382000" cy="4621213"/>
          </a:xfrm>
          <a:prstGeom prst="rect">
            <a:avLst/>
          </a:prstGeom>
          <a:noFill/>
        </p:spPr>
      </p:pic>
      <p:sp>
        <p:nvSpPr>
          <p:cNvPr id="357380" name="Rectangle 4"/>
          <p:cNvSpPr>
            <a:spLocks noChangeArrowheads="1"/>
          </p:cNvSpPr>
          <p:nvPr/>
        </p:nvSpPr>
        <p:spPr bwMode="auto">
          <a:xfrm>
            <a:off x="1257300" y="5715000"/>
            <a:ext cx="72183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FFEF02"/>
                </a:solidFill>
              </a:rPr>
              <a:t>The degrees of freedom for the ANOVA,</a:t>
            </a:r>
          </a:p>
          <a:p>
            <a:pPr algn="ctr"/>
            <a:r>
              <a:rPr lang="en-US" sz="3200" b="1">
                <a:solidFill>
                  <a:srgbClr val="FFEF02"/>
                </a:solidFill>
              </a:rPr>
              <a:t>which is also called the F Statistic.</a:t>
            </a:r>
            <a:endParaRPr 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01000" cy="1143000"/>
          </a:xfrm>
        </p:spPr>
        <p:txBody>
          <a:bodyPr/>
          <a:lstStyle/>
          <a:p>
            <a:r>
              <a:rPr lang="en-US" sz="4000" b="1" u="sng">
                <a:solidFill>
                  <a:srgbClr val="FFEF02"/>
                </a:solidFill>
              </a:rPr>
              <a:t>Independent Samples ANOVA</a:t>
            </a:r>
            <a:endParaRPr lang="en-US" b="1" u="sng">
              <a:solidFill>
                <a:srgbClr val="FFEF02"/>
              </a:solidFill>
            </a:endParaRPr>
          </a:p>
        </p:txBody>
      </p:sp>
      <p:pic>
        <p:nvPicPr>
          <p:cNvPr id="3584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717675"/>
            <a:ext cx="8839200" cy="2141538"/>
          </a:xfrm>
          <a:prstGeom prst="rect">
            <a:avLst/>
          </a:prstGeom>
          <a:noFill/>
        </p:spPr>
      </p:pic>
      <p:sp>
        <p:nvSpPr>
          <p:cNvPr id="358404" name="Rectangle 4"/>
          <p:cNvSpPr>
            <a:spLocks noChangeArrowheads="1"/>
          </p:cNvSpPr>
          <p:nvPr/>
        </p:nvSpPr>
        <p:spPr bwMode="auto">
          <a:xfrm>
            <a:off x="1600200" y="4419600"/>
            <a:ext cx="6527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rgbClr val="FFEF02"/>
                </a:solidFill>
              </a:rPr>
              <a:t>The summary table for the ANOVA,</a:t>
            </a:r>
          </a:p>
          <a:p>
            <a:pPr algn="ctr"/>
            <a:r>
              <a:rPr lang="en-US" sz="3200" b="1">
                <a:solidFill>
                  <a:srgbClr val="FFEF02"/>
                </a:solidFill>
              </a:rPr>
              <a:t>which is also called the F Statistic.</a:t>
            </a:r>
            <a:endParaRPr 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rgbClr val="FFEF02"/>
                </a:solidFill>
              </a:rPr>
              <a:t>Part 2</a:t>
            </a:r>
            <a:endParaRPr lang="en-US"/>
          </a:p>
        </p:txBody>
      </p:sp>
      <p:sp>
        <p:nvSpPr>
          <p:cNvPr id="428035" name="Rectangle 3"/>
          <p:cNvSpPr>
            <a:spLocks noChangeArrowheads="1"/>
          </p:cNvSpPr>
          <p:nvPr/>
        </p:nvSpPr>
        <p:spPr bwMode="auto">
          <a:xfrm>
            <a:off x="1497013" y="2508250"/>
            <a:ext cx="6467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</a:rPr>
              <a:t>Introduction To Basic Ratios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200" b="1" u="sng">
                <a:solidFill>
                  <a:srgbClr val="FFEF02"/>
                </a:solidFill>
              </a:rPr>
              <a:t>Introduction To Basic Ratios</a:t>
            </a:r>
            <a:endParaRPr lang="en-US" b="1" u="sng">
              <a:solidFill>
                <a:srgbClr val="FFFB0F"/>
              </a:solidFill>
            </a:endParaRPr>
          </a:p>
        </p:txBody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5334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>
                <a:solidFill>
                  <a:schemeClr val="bg1"/>
                </a:solidFill>
              </a:rPr>
              <a:t>There are many methods for computing a single-factor (i.e., ‘one-way’), between-subjects ANOVA.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800" b="1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>
                <a:solidFill>
                  <a:schemeClr val="bg1"/>
                </a:solidFill>
              </a:rPr>
              <a:t>One method relies on so called “</a:t>
            </a:r>
            <a:r>
              <a:rPr lang="en-US" sz="2800" b="1">
                <a:solidFill>
                  <a:srgbClr val="FFEF02"/>
                </a:solidFill>
              </a:rPr>
              <a:t>basic ratios</a:t>
            </a:r>
            <a:r>
              <a:rPr lang="en-US" sz="2800" b="1">
                <a:solidFill>
                  <a:schemeClr val="bg1"/>
                </a:solidFill>
              </a:rPr>
              <a:t>”, which are special quantities that allow for simpler (?) manual computations of ANOVA.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200" b="1" u="sng">
                <a:solidFill>
                  <a:srgbClr val="FFEF02"/>
                </a:solidFill>
              </a:rPr>
              <a:t>Introduction To Basic Ratios</a:t>
            </a:r>
            <a:endParaRPr lang="en-US" b="1" u="sng">
              <a:solidFill>
                <a:srgbClr val="FFFB0F"/>
              </a:solidFill>
            </a:endParaRPr>
          </a:p>
        </p:txBody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5334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>
                <a:solidFill>
                  <a:schemeClr val="bg1"/>
                </a:solidFill>
              </a:rPr>
              <a:t>Each basic ratio is symbolized by a somewhat arbitrary </a:t>
            </a:r>
            <a:r>
              <a:rPr lang="en-US" sz="2800" b="1">
                <a:solidFill>
                  <a:srgbClr val="FFEF02"/>
                </a:solidFill>
              </a:rPr>
              <a:t>capital letter</a:t>
            </a:r>
            <a:r>
              <a:rPr lang="en-US" sz="2800" b="1">
                <a:solidFill>
                  <a:schemeClr val="bg1"/>
                </a:solidFill>
              </a:rPr>
              <a:t> (or perhaps a pair of capital letters).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800" b="1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>
                <a:solidFill>
                  <a:schemeClr val="bg1"/>
                </a:solidFill>
              </a:rPr>
              <a:t>By convention, basic ratios are written in side of </a:t>
            </a:r>
            <a:r>
              <a:rPr lang="en-US" sz="2800" b="1">
                <a:solidFill>
                  <a:srgbClr val="FFEF02"/>
                </a:solidFill>
              </a:rPr>
              <a:t>brackets</a:t>
            </a:r>
            <a:r>
              <a:rPr lang="en-US" sz="2800" b="1">
                <a:solidFill>
                  <a:schemeClr val="bg1"/>
                </a:solidFill>
              </a:rPr>
              <a:t>: Example </a:t>
            </a:r>
            <a:r>
              <a:rPr lang="en-US" sz="2800" b="1">
                <a:solidFill>
                  <a:srgbClr val="FFEF02"/>
                </a:solidFill>
              </a:rPr>
              <a:t>[Y]</a:t>
            </a:r>
            <a:r>
              <a:rPr lang="en-US" sz="2800" b="1">
                <a:solidFill>
                  <a:schemeClr val="bg1"/>
                </a:solidFill>
              </a:rPr>
              <a:t>, or </a:t>
            </a:r>
            <a:r>
              <a:rPr lang="en-US" sz="2800" b="1">
                <a:solidFill>
                  <a:srgbClr val="FFEF02"/>
                </a:solidFill>
              </a:rPr>
              <a:t>[A]</a:t>
            </a:r>
            <a:r>
              <a:rPr lang="en-US" sz="2800" b="1">
                <a:solidFill>
                  <a:schemeClr val="bg1"/>
                </a:solidFill>
              </a:rPr>
              <a:t> or </a:t>
            </a:r>
            <a:r>
              <a:rPr lang="en-US" sz="2800" b="1">
                <a:solidFill>
                  <a:srgbClr val="FFEF02"/>
                </a:solidFill>
              </a:rPr>
              <a:t>[T]</a:t>
            </a:r>
            <a:r>
              <a:rPr lang="en-US" sz="2800" b="1">
                <a:solidFill>
                  <a:schemeClr val="bg1"/>
                </a:solidFill>
              </a:rPr>
              <a:t>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800" b="1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>
                <a:solidFill>
                  <a:schemeClr val="bg1"/>
                </a:solidFill>
              </a:rPr>
              <a:t>Let’s look at the most basic of the basic ratios…</a:t>
            </a:r>
            <a:endParaRPr 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sz="3600"/>
              <a:t>Introduction To Basic Ratios</a:t>
            </a:r>
            <a:endParaRPr lang="en-US"/>
          </a:p>
        </p:txBody>
      </p:sp>
      <p:graphicFrame>
        <p:nvGraphicFramePr>
          <p:cNvPr id="442371" name="Object 3"/>
          <p:cNvGraphicFramePr>
            <a:graphicFrameLocks noChangeAspect="1"/>
          </p:cNvGraphicFramePr>
          <p:nvPr/>
        </p:nvGraphicFramePr>
        <p:xfrm>
          <a:off x="4267200" y="2859088"/>
          <a:ext cx="1828800" cy="85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74" name="Equation" r:id="rId3" imgW="381000" imgH="177800" progId="Equation.3">
                  <p:embed/>
                </p:oleObj>
              </mc:Choice>
              <mc:Fallback>
                <p:oleObj name="Equation" r:id="rId3" imgW="381000" imgH="177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859088"/>
                        <a:ext cx="1828800" cy="8556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372" name="Text Box 4"/>
          <p:cNvSpPr txBox="1">
            <a:spLocks noChangeArrowheads="1"/>
          </p:cNvSpPr>
          <p:nvPr/>
        </p:nvSpPr>
        <p:spPr bwMode="auto">
          <a:xfrm>
            <a:off x="3352800" y="2971800"/>
            <a:ext cx="9588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/>
              <a:t>[Y]</a:t>
            </a:r>
            <a:endParaRPr lang="en-US"/>
          </a:p>
        </p:txBody>
      </p:sp>
      <p:sp>
        <p:nvSpPr>
          <p:cNvPr id="442373" name="Text Box 5"/>
          <p:cNvSpPr txBox="1">
            <a:spLocks noChangeArrowheads="1"/>
          </p:cNvSpPr>
          <p:nvPr/>
        </p:nvSpPr>
        <p:spPr bwMode="auto">
          <a:xfrm>
            <a:off x="1143000" y="4754563"/>
            <a:ext cx="73739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[Y] = The sum of the individual squared scores.</a:t>
            </a:r>
          </a:p>
          <a:p>
            <a:r>
              <a:rPr lang="en-US" sz="2800" b="1"/>
              <a:t>          (Square them first, then sum them.)</a:t>
            </a:r>
            <a:endParaRPr lang="en-US"/>
          </a:p>
        </p:txBody>
      </p:sp>
      <p:sp>
        <p:nvSpPr>
          <p:cNvPr id="442374" name="Text Box 6"/>
          <p:cNvSpPr txBox="1">
            <a:spLocks noChangeArrowheads="1"/>
          </p:cNvSpPr>
          <p:nvPr/>
        </p:nvSpPr>
        <p:spPr bwMode="auto">
          <a:xfrm>
            <a:off x="457200" y="1385888"/>
            <a:ext cx="827881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20F"/>
                </a:solidFill>
              </a:rPr>
              <a:t>The basic ratio for </a:t>
            </a:r>
            <a:r>
              <a:rPr lang="en-US" sz="2800" b="1" i="1" u="sng">
                <a:solidFill>
                  <a:srgbClr val="FF020F"/>
                </a:solidFill>
              </a:rPr>
              <a:t>individual participants</a:t>
            </a:r>
            <a:r>
              <a:rPr lang="en-US" sz="2800" b="1">
                <a:solidFill>
                  <a:srgbClr val="FF020F"/>
                </a:solidFill>
              </a:rPr>
              <a:t> is called [Y]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sz="3600"/>
              <a:t>Introduction To Basic Ratios</a:t>
            </a:r>
          </a:p>
        </p:txBody>
      </p:sp>
      <p:sp>
        <p:nvSpPr>
          <p:cNvPr id="443395" name="Text Box 3"/>
          <p:cNvSpPr txBox="1">
            <a:spLocks noChangeArrowheads="1"/>
          </p:cNvSpPr>
          <p:nvPr/>
        </p:nvSpPr>
        <p:spPr bwMode="auto">
          <a:xfrm>
            <a:off x="2209800" y="990600"/>
            <a:ext cx="50244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20F"/>
                </a:solidFill>
              </a:rPr>
              <a:t>[Y] = The Sum of the Squared Scores</a:t>
            </a:r>
            <a:endParaRPr lang="en-US"/>
          </a:p>
        </p:txBody>
      </p:sp>
      <p:sp>
        <p:nvSpPr>
          <p:cNvPr id="443396" name="Text Box 4"/>
          <p:cNvSpPr txBox="1">
            <a:spLocks noChangeArrowheads="1"/>
          </p:cNvSpPr>
          <p:nvPr/>
        </p:nvSpPr>
        <p:spPr bwMode="auto">
          <a:xfrm>
            <a:off x="511175" y="1616075"/>
            <a:ext cx="1030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hlink"/>
                </a:solidFill>
              </a:rPr>
              <a:t>Raw </a:t>
            </a:r>
            <a:br>
              <a:rPr lang="en-US" b="1">
                <a:solidFill>
                  <a:schemeClr val="hlink"/>
                </a:solidFill>
              </a:rPr>
            </a:br>
            <a:r>
              <a:rPr lang="en-US" b="1">
                <a:solidFill>
                  <a:schemeClr val="hlink"/>
                </a:solidFill>
              </a:rPr>
              <a:t>Scores</a:t>
            </a:r>
            <a:endParaRPr lang="en-US"/>
          </a:p>
        </p:txBody>
      </p:sp>
      <p:sp>
        <p:nvSpPr>
          <p:cNvPr id="443397" name="Text Box 5"/>
          <p:cNvSpPr txBox="1">
            <a:spLocks noChangeArrowheads="1"/>
          </p:cNvSpPr>
          <p:nvPr/>
        </p:nvSpPr>
        <p:spPr bwMode="auto">
          <a:xfrm>
            <a:off x="457200" y="4359275"/>
            <a:ext cx="12858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hlink"/>
                </a:solidFill>
              </a:rPr>
              <a:t>Squared</a:t>
            </a:r>
          </a:p>
          <a:p>
            <a:pPr algn="ctr"/>
            <a:r>
              <a:rPr lang="en-US" b="1">
                <a:solidFill>
                  <a:schemeClr val="hlink"/>
                </a:solidFill>
              </a:rPr>
              <a:t>Scores</a:t>
            </a:r>
            <a:endParaRPr lang="en-US"/>
          </a:p>
        </p:txBody>
      </p:sp>
      <p:pic>
        <p:nvPicPr>
          <p:cNvPr id="4433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9013" y="1524000"/>
            <a:ext cx="4751387" cy="4775200"/>
          </a:xfrm>
          <a:prstGeom prst="rect">
            <a:avLst/>
          </a:prstGeom>
          <a:noFill/>
        </p:spPr>
      </p:pic>
      <p:sp>
        <p:nvSpPr>
          <p:cNvPr id="443399" name="Line 7"/>
          <p:cNvSpPr>
            <a:spLocks noChangeShapeType="1"/>
          </p:cNvSpPr>
          <p:nvPr/>
        </p:nvSpPr>
        <p:spPr bwMode="auto">
          <a:xfrm>
            <a:off x="7010400" y="4343400"/>
            <a:ext cx="533400" cy="0"/>
          </a:xfrm>
          <a:prstGeom prst="line">
            <a:avLst/>
          </a:prstGeom>
          <a:noFill/>
          <a:ln w="50800">
            <a:solidFill>
              <a:srgbClr val="FF020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3400" name="Line 8"/>
          <p:cNvSpPr>
            <a:spLocks noChangeShapeType="1"/>
          </p:cNvSpPr>
          <p:nvPr/>
        </p:nvSpPr>
        <p:spPr bwMode="auto">
          <a:xfrm>
            <a:off x="7010400" y="6324600"/>
            <a:ext cx="533400" cy="0"/>
          </a:xfrm>
          <a:prstGeom prst="line">
            <a:avLst/>
          </a:prstGeom>
          <a:noFill/>
          <a:ln w="50800">
            <a:solidFill>
              <a:srgbClr val="FF020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3401" name="Line 9"/>
          <p:cNvSpPr>
            <a:spLocks noChangeShapeType="1"/>
          </p:cNvSpPr>
          <p:nvPr/>
        </p:nvSpPr>
        <p:spPr bwMode="auto">
          <a:xfrm>
            <a:off x="7543800" y="4343400"/>
            <a:ext cx="0" cy="1981200"/>
          </a:xfrm>
          <a:prstGeom prst="line">
            <a:avLst/>
          </a:prstGeom>
          <a:noFill/>
          <a:ln w="50800">
            <a:solidFill>
              <a:srgbClr val="FF020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3402" name="Freeform 10"/>
          <p:cNvSpPr>
            <a:spLocks/>
          </p:cNvSpPr>
          <p:nvPr/>
        </p:nvSpPr>
        <p:spPr bwMode="auto">
          <a:xfrm>
            <a:off x="7189788" y="1311275"/>
            <a:ext cx="1044575" cy="3762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8" y="194"/>
              </a:cxn>
              <a:cxn ang="0">
                <a:pos x="349" y="310"/>
              </a:cxn>
              <a:cxn ang="0">
                <a:pos x="413" y="452"/>
              </a:cxn>
              <a:cxn ang="0">
                <a:pos x="516" y="748"/>
              </a:cxn>
              <a:cxn ang="0">
                <a:pos x="594" y="1032"/>
              </a:cxn>
              <a:cxn ang="0">
                <a:pos x="658" y="1407"/>
              </a:cxn>
              <a:cxn ang="0">
                <a:pos x="645" y="1678"/>
              </a:cxn>
              <a:cxn ang="0">
                <a:pos x="620" y="1768"/>
              </a:cxn>
              <a:cxn ang="0">
                <a:pos x="516" y="2065"/>
              </a:cxn>
              <a:cxn ang="0">
                <a:pos x="426" y="2181"/>
              </a:cxn>
              <a:cxn ang="0">
                <a:pos x="336" y="2297"/>
              </a:cxn>
              <a:cxn ang="0">
                <a:pos x="310" y="2336"/>
              </a:cxn>
              <a:cxn ang="0">
                <a:pos x="271" y="2362"/>
              </a:cxn>
            </a:cxnLst>
            <a:rect l="0" t="0" r="r" b="b"/>
            <a:pathLst>
              <a:path w="658" h="2370">
                <a:moveTo>
                  <a:pt x="0" y="0"/>
                </a:moveTo>
                <a:cubicBezTo>
                  <a:pt x="89" y="59"/>
                  <a:pt x="169" y="133"/>
                  <a:pt x="258" y="194"/>
                </a:cubicBezTo>
                <a:cubicBezTo>
                  <a:pt x="286" y="235"/>
                  <a:pt x="321" y="268"/>
                  <a:pt x="349" y="310"/>
                </a:cubicBezTo>
                <a:cubicBezTo>
                  <a:pt x="362" y="364"/>
                  <a:pt x="381" y="405"/>
                  <a:pt x="413" y="452"/>
                </a:cubicBezTo>
                <a:cubicBezTo>
                  <a:pt x="438" y="552"/>
                  <a:pt x="495" y="645"/>
                  <a:pt x="516" y="748"/>
                </a:cubicBezTo>
                <a:cubicBezTo>
                  <a:pt x="535" y="843"/>
                  <a:pt x="557" y="941"/>
                  <a:pt x="594" y="1032"/>
                </a:cubicBezTo>
                <a:cubicBezTo>
                  <a:pt x="619" y="1157"/>
                  <a:pt x="637" y="1281"/>
                  <a:pt x="658" y="1407"/>
                </a:cubicBezTo>
                <a:cubicBezTo>
                  <a:pt x="653" y="1497"/>
                  <a:pt x="652" y="1587"/>
                  <a:pt x="645" y="1678"/>
                </a:cubicBezTo>
                <a:cubicBezTo>
                  <a:pt x="642" y="1711"/>
                  <a:pt x="628" y="1736"/>
                  <a:pt x="620" y="1768"/>
                </a:cubicBezTo>
                <a:cubicBezTo>
                  <a:pt x="591" y="1870"/>
                  <a:pt x="567" y="1972"/>
                  <a:pt x="516" y="2065"/>
                </a:cubicBezTo>
                <a:cubicBezTo>
                  <a:pt x="401" y="2273"/>
                  <a:pt x="518" y="2050"/>
                  <a:pt x="426" y="2181"/>
                </a:cubicBezTo>
                <a:cubicBezTo>
                  <a:pt x="389" y="2231"/>
                  <a:pt x="389" y="2261"/>
                  <a:pt x="336" y="2297"/>
                </a:cubicBezTo>
                <a:cubicBezTo>
                  <a:pt x="327" y="2310"/>
                  <a:pt x="322" y="2326"/>
                  <a:pt x="310" y="2336"/>
                </a:cubicBezTo>
                <a:cubicBezTo>
                  <a:pt x="266" y="2370"/>
                  <a:pt x="271" y="2328"/>
                  <a:pt x="271" y="2362"/>
                </a:cubicBezTo>
              </a:path>
            </a:pathLst>
          </a:custGeom>
          <a:noFill/>
          <a:ln w="50800">
            <a:solidFill>
              <a:srgbClr val="FF020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sz="3600"/>
              <a:t>Introduction To Basic Ratios</a:t>
            </a:r>
          </a:p>
        </p:txBody>
      </p:sp>
      <p:sp>
        <p:nvSpPr>
          <p:cNvPr id="444419" name="Text Box 3"/>
          <p:cNvSpPr txBox="1">
            <a:spLocks noChangeArrowheads="1"/>
          </p:cNvSpPr>
          <p:nvPr/>
        </p:nvSpPr>
        <p:spPr bwMode="auto">
          <a:xfrm>
            <a:off x="1447800" y="4419600"/>
            <a:ext cx="6951663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[A] = The sum of the squared column totals, </a:t>
            </a:r>
          </a:p>
          <a:p>
            <a:r>
              <a:rPr lang="en-US" sz="2800" b="1"/>
              <a:t>	divided by # of subjects per condition.</a:t>
            </a:r>
          </a:p>
          <a:p>
            <a:r>
              <a:rPr lang="en-US" sz="2800" b="1"/>
              <a:t>          (Square them first, then sum them.)</a:t>
            </a:r>
          </a:p>
          <a:p>
            <a:r>
              <a:rPr lang="en-US" sz="2800" b="1"/>
              <a:t>          Each column total corresponds to a</a:t>
            </a:r>
          </a:p>
          <a:p>
            <a:r>
              <a:rPr lang="en-US" sz="2800" b="1"/>
              <a:t>	different level (</a:t>
            </a:r>
            <a:r>
              <a:rPr lang="en-US" sz="2800" b="1" i="1"/>
              <a:t>a</a:t>
            </a:r>
            <a:r>
              <a:rPr lang="en-US" sz="2800" b="1"/>
              <a:t>) of the I.V..</a:t>
            </a:r>
            <a:endParaRPr lang="en-US" sz="1800"/>
          </a:p>
        </p:txBody>
      </p:sp>
      <p:sp>
        <p:nvSpPr>
          <p:cNvPr id="444420" name="Text Box 4"/>
          <p:cNvSpPr txBox="1">
            <a:spLocks noChangeArrowheads="1"/>
          </p:cNvSpPr>
          <p:nvPr/>
        </p:nvSpPr>
        <p:spPr bwMode="auto">
          <a:xfrm>
            <a:off x="3200400" y="2667000"/>
            <a:ext cx="9588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/>
              <a:t>[A]</a:t>
            </a:r>
            <a:endParaRPr lang="en-US"/>
          </a:p>
        </p:txBody>
      </p:sp>
      <p:graphicFrame>
        <p:nvGraphicFramePr>
          <p:cNvPr id="444421" name="Object 5"/>
          <p:cNvGraphicFramePr>
            <a:graphicFrameLocks noChangeAspect="1"/>
          </p:cNvGraphicFramePr>
          <p:nvPr/>
        </p:nvGraphicFramePr>
        <p:xfrm>
          <a:off x="4267200" y="2438400"/>
          <a:ext cx="1498600" cy="1360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24" name="Equation" r:id="rId3" imgW="406400" imgH="368300" progId="Equation.3">
                  <p:embed/>
                </p:oleObj>
              </mc:Choice>
              <mc:Fallback>
                <p:oleObj name="Equation" r:id="rId3" imgW="406400" imgH="3683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438400"/>
                        <a:ext cx="1498600" cy="1360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4422" name="Text Box 6"/>
          <p:cNvSpPr txBox="1">
            <a:spLocks noChangeArrowheads="1"/>
          </p:cNvSpPr>
          <p:nvPr/>
        </p:nvSpPr>
        <p:spPr bwMode="auto">
          <a:xfrm>
            <a:off x="457200" y="1385888"/>
            <a:ext cx="82327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20F"/>
                </a:solidFill>
              </a:rPr>
              <a:t>The basic ratio for </a:t>
            </a:r>
            <a:r>
              <a:rPr lang="en-US" sz="2800" b="1" i="1" u="sng">
                <a:solidFill>
                  <a:srgbClr val="FF020F"/>
                </a:solidFill>
              </a:rPr>
              <a:t>groups (or conditions)</a:t>
            </a:r>
            <a:r>
              <a:rPr lang="en-US" sz="2800" b="1">
                <a:solidFill>
                  <a:srgbClr val="FF020F"/>
                </a:solidFill>
              </a:rPr>
              <a:t> is called [A]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01000" cy="1143000"/>
          </a:xfrm>
        </p:spPr>
        <p:txBody>
          <a:bodyPr/>
          <a:lstStyle/>
          <a:p>
            <a:r>
              <a:rPr lang="en-US" sz="4000" b="1" u="sng">
                <a:solidFill>
                  <a:srgbClr val="FFEF02"/>
                </a:solidFill>
              </a:rPr>
              <a:t>Independent Samples ANOVA</a:t>
            </a:r>
            <a:endParaRPr lang="en-US" b="1" u="sng">
              <a:solidFill>
                <a:srgbClr val="FFEF02"/>
              </a:solidFill>
            </a:endParaRP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15400" cy="5334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>
                <a:solidFill>
                  <a:schemeClr val="bg1"/>
                </a:solidFill>
              </a:rPr>
              <a:t>Like the Z-score and the </a:t>
            </a:r>
            <a:r>
              <a:rPr lang="en-US" sz="2800" b="1" i="1">
                <a:solidFill>
                  <a:schemeClr val="bg1"/>
                </a:solidFill>
              </a:rPr>
              <a:t>t</a:t>
            </a:r>
            <a:r>
              <a:rPr lang="en-US" sz="2800" b="1">
                <a:solidFill>
                  <a:schemeClr val="bg1"/>
                </a:solidFill>
              </a:rPr>
              <a:t> statistic, the </a:t>
            </a:r>
            <a:r>
              <a:rPr lang="en-US" sz="2800" b="1">
                <a:solidFill>
                  <a:srgbClr val="FFEF02"/>
                </a:solidFill>
              </a:rPr>
              <a:t>ANOVA</a:t>
            </a:r>
            <a:r>
              <a:rPr lang="en-US" sz="2800" b="1">
                <a:solidFill>
                  <a:schemeClr val="bg1"/>
                </a:solidFill>
              </a:rPr>
              <a:t> (analysis of variance) is also a ratio.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800" b="1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>
                <a:solidFill>
                  <a:schemeClr val="bg1"/>
                </a:solidFill>
              </a:rPr>
              <a:t>Like the t-test, the ANOVA is used to evaluate the difference between means, within the context of the variability.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800" b="1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>
                <a:solidFill>
                  <a:schemeClr val="bg1"/>
                </a:solidFill>
              </a:rPr>
              <a:t>The ANOVA is distinct from the t-test, however, in that the </a:t>
            </a:r>
            <a:r>
              <a:rPr lang="en-US" sz="2800" b="1">
                <a:solidFill>
                  <a:srgbClr val="FFEF02"/>
                </a:solidFill>
              </a:rPr>
              <a:t>ANOVA can compare multiple means to each other (the t-test can only do two at a time).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800" b="1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>
                <a:solidFill>
                  <a:schemeClr val="bg1"/>
                </a:solidFill>
              </a:rPr>
              <a:t>Let’s compare the t-test &amp; ANOVA a little further…</a:t>
            </a:r>
            <a:endParaRPr 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sz="3600"/>
              <a:t>Introduction To Basic Ratios</a:t>
            </a:r>
          </a:p>
        </p:txBody>
      </p:sp>
      <p:sp>
        <p:nvSpPr>
          <p:cNvPr id="445443" name="Text Box 3"/>
          <p:cNvSpPr txBox="1">
            <a:spLocks noChangeArrowheads="1"/>
          </p:cNvSpPr>
          <p:nvPr/>
        </p:nvSpPr>
        <p:spPr bwMode="auto">
          <a:xfrm>
            <a:off x="501650" y="1143000"/>
            <a:ext cx="7880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20F"/>
                </a:solidFill>
              </a:rPr>
              <a:t>[A] = The Sum of the Squared Column Totals divided by n.</a:t>
            </a:r>
            <a:endParaRPr lang="en-US"/>
          </a:p>
        </p:txBody>
      </p:sp>
      <p:pic>
        <p:nvPicPr>
          <p:cNvPr id="4454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905000"/>
            <a:ext cx="6553200" cy="2987675"/>
          </a:xfrm>
          <a:prstGeom prst="rect">
            <a:avLst/>
          </a:prstGeom>
          <a:noFill/>
        </p:spPr>
      </p:pic>
      <p:sp>
        <p:nvSpPr>
          <p:cNvPr id="445445" name="Text Box 5"/>
          <p:cNvSpPr txBox="1">
            <a:spLocks noChangeArrowheads="1"/>
          </p:cNvSpPr>
          <p:nvPr/>
        </p:nvSpPr>
        <p:spPr bwMode="auto">
          <a:xfrm>
            <a:off x="2928938" y="5638800"/>
            <a:ext cx="3852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20F"/>
                </a:solidFill>
              </a:rPr>
              <a:t>[A] = (1024 + 196 + 2116) / 6</a:t>
            </a:r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sz="3600"/>
              <a:t>Introduction To Basic Ratios</a:t>
            </a:r>
          </a:p>
        </p:txBody>
      </p:sp>
      <p:sp>
        <p:nvSpPr>
          <p:cNvPr id="446467" name="Text Box 3"/>
          <p:cNvSpPr txBox="1">
            <a:spLocks noChangeArrowheads="1"/>
          </p:cNvSpPr>
          <p:nvPr/>
        </p:nvSpPr>
        <p:spPr bwMode="auto">
          <a:xfrm>
            <a:off x="1295400" y="1385888"/>
            <a:ext cx="65611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20F"/>
                </a:solidFill>
              </a:rPr>
              <a:t>The basic ratio for </a:t>
            </a:r>
            <a:r>
              <a:rPr lang="en-US" sz="2800" b="1" i="1" u="sng">
                <a:solidFill>
                  <a:srgbClr val="FF020F"/>
                </a:solidFill>
              </a:rPr>
              <a:t>grand total</a:t>
            </a:r>
            <a:r>
              <a:rPr lang="en-US" sz="2800" b="1">
                <a:solidFill>
                  <a:srgbClr val="FF020F"/>
                </a:solidFill>
              </a:rPr>
              <a:t> is called [T]</a:t>
            </a:r>
          </a:p>
        </p:txBody>
      </p:sp>
      <p:sp>
        <p:nvSpPr>
          <p:cNvPr id="446468" name="Text Box 4"/>
          <p:cNvSpPr txBox="1">
            <a:spLocks noChangeArrowheads="1"/>
          </p:cNvSpPr>
          <p:nvPr/>
        </p:nvSpPr>
        <p:spPr bwMode="auto">
          <a:xfrm>
            <a:off x="838200" y="4343400"/>
            <a:ext cx="76930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/>
              <a:t>[T] = The grand total squared, </a:t>
            </a:r>
          </a:p>
          <a:p>
            <a:r>
              <a:rPr lang="en-US" sz="2800" b="1"/>
              <a:t>	divided by the total number of scores.</a:t>
            </a:r>
          </a:p>
          <a:p>
            <a:r>
              <a:rPr lang="en-US" sz="2800" b="1"/>
              <a:t>          (Sum them first, then square them.)</a:t>
            </a:r>
          </a:p>
          <a:p>
            <a:r>
              <a:rPr lang="en-US" sz="2800" b="1"/>
              <a:t>          The total number of scores (N) equals </a:t>
            </a:r>
            <a:r>
              <a:rPr lang="en-US" sz="2800" b="1" i="1"/>
              <a:t>a * n.</a:t>
            </a:r>
            <a:endParaRPr lang="en-US" sz="1800"/>
          </a:p>
        </p:txBody>
      </p:sp>
      <p:sp>
        <p:nvSpPr>
          <p:cNvPr id="446469" name="Text Box 5"/>
          <p:cNvSpPr txBox="1">
            <a:spLocks noChangeArrowheads="1"/>
          </p:cNvSpPr>
          <p:nvPr/>
        </p:nvSpPr>
        <p:spPr bwMode="auto">
          <a:xfrm>
            <a:off x="3429000" y="2773363"/>
            <a:ext cx="9286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400" b="1"/>
              <a:t>[T]</a:t>
            </a:r>
            <a:endParaRPr lang="en-US"/>
          </a:p>
        </p:txBody>
      </p:sp>
      <p:graphicFrame>
        <p:nvGraphicFramePr>
          <p:cNvPr id="446470" name="Object 6"/>
          <p:cNvGraphicFramePr>
            <a:graphicFrameLocks noChangeAspect="1"/>
          </p:cNvGraphicFramePr>
          <p:nvPr/>
        </p:nvGraphicFramePr>
        <p:xfrm>
          <a:off x="4572000" y="2481263"/>
          <a:ext cx="1279525" cy="1328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473" name="Equation" r:id="rId3" imgW="317500" imgH="330200" progId="Equation.3">
                  <p:embed/>
                </p:oleObj>
              </mc:Choice>
              <mc:Fallback>
                <p:oleObj name="Equation" r:id="rId3" imgW="317500" imgH="330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481263"/>
                        <a:ext cx="1279525" cy="1328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sz="3600"/>
              <a:t>Introduction To Basic Ratios</a:t>
            </a:r>
          </a:p>
        </p:txBody>
      </p:sp>
      <p:sp>
        <p:nvSpPr>
          <p:cNvPr id="447491" name="Text Box 3"/>
          <p:cNvSpPr txBox="1">
            <a:spLocks noChangeArrowheads="1"/>
          </p:cNvSpPr>
          <p:nvPr/>
        </p:nvSpPr>
        <p:spPr bwMode="auto">
          <a:xfrm>
            <a:off x="869950" y="1143000"/>
            <a:ext cx="72834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20F"/>
                </a:solidFill>
              </a:rPr>
              <a:t>[T] = The Grand Total Squared divided by (capital) N.</a:t>
            </a:r>
            <a:endParaRPr lang="en-US"/>
          </a:p>
        </p:txBody>
      </p:sp>
      <p:sp>
        <p:nvSpPr>
          <p:cNvPr id="447492" name="Text Box 4"/>
          <p:cNvSpPr txBox="1">
            <a:spLocks noChangeArrowheads="1"/>
          </p:cNvSpPr>
          <p:nvPr/>
        </p:nvSpPr>
        <p:spPr bwMode="auto">
          <a:xfrm>
            <a:off x="3876675" y="5638800"/>
            <a:ext cx="2066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20F"/>
                </a:solidFill>
              </a:rPr>
              <a:t>[T] = 8464 / 18</a:t>
            </a:r>
            <a:endParaRPr lang="en-US"/>
          </a:p>
        </p:txBody>
      </p:sp>
      <p:pic>
        <p:nvPicPr>
          <p:cNvPr id="4474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57400"/>
            <a:ext cx="8001000" cy="292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200" b="1" u="sng">
                <a:solidFill>
                  <a:srgbClr val="FFEF02"/>
                </a:solidFill>
              </a:rPr>
              <a:t>Introduction To Basic Ratios</a:t>
            </a:r>
            <a:endParaRPr lang="en-US" b="1" u="sng">
              <a:solidFill>
                <a:srgbClr val="FFFB0F"/>
              </a:solidFill>
            </a:endParaRPr>
          </a:p>
        </p:txBody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5334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>
                <a:solidFill>
                  <a:schemeClr val="bg1"/>
                </a:solidFill>
              </a:rPr>
              <a:t>We can use these (and other) </a:t>
            </a:r>
            <a:r>
              <a:rPr lang="en-US" sz="2800" b="1">
                <a:solidFill>
                  <a:srgbClr val="FFEF02"/>
                </a:solidFill>
              </a:rPr>
              <a:t>basic ratios</a:t>
            </a:r>
            <a:r>
              <a:rPr lang="en-US" sz="2800" b="1">
                <a:solidFill>
                  <a:schemeClr val="bg1"/>
                </a:solidFill>
              </a:rPr>
              <a:t> to ‘build up’ the quantities in our </a:t>
            </a:r>
            <a:r>
              <a:rPr lang="en-US" sz="2800" b="1">
                <a:solidFill>
                  <a:srgbClr val="FFEF02"/>
                </a:solidFill>
              </a:rPr>
              <a:t>F-Summary table</a:t>
            </a:r>
            <a:r>
              <a:rPr lang="en-US" sz="2800" b="1">
                <a:solidFill>
                  <a:schemeClr val="bg1"/>
                </a:solidFill>
              </a:rPr>
              <a:t>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800" b="1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>
                <a:solidFill>
                  <a:schemeClr val="bg1"/>
                </a:solidFill>
              </a:rPr>
              <a:t>Basic ratios are </a:t>
            </a:r>
            <a:r>
              <a:rPr lang="en-US" sz="2800" b="1">
                <a:solidFill>
                  <a:srgbClr val="FFEF02"/>
                </a:solidFill>
              </a:rPr>
              <a:t>FLEXIBLE</a:t>
            </a:r>
            <a:r>
              <a:rPr lang="en-US" sz="2800" b="1">
                <a:solidFill>
                  <a:schemeClr val="bg1"/>
                </a:solidFill>
              </a:rPr>
              <a:t> in the sense that we can use them for </a:t>
            </a:r>
            <a:r>
              <a:rPr lang="en-US" sz="2800" b="1">
                <a:solidFill>
                  <a:srgbClr val="FFEF02"/>
                </a:solidFill>
              </a:rPr>
              <a:t>between-subjects</a:t>
            </a:r>
            <a:r>
              <a:rPr lang="en-US" sz="2800" b="1">
                <a:solidFill>
                  <a:schemeClr val="bg1"/>
                </a:solidFill>
              </a:rPr>
              <a:t> or </a:t>
            </a:r>
            <a:r>
              <a:rPr lang="en-US" sz="2800" b="1">
                <a:solidFill>
                  <a:srgbClr val="FFEF02"/>
                </a:solidFill>
              </a:rPr>
              <a:t>within-subjects</a:t>
            </a:r>
            <a:r>
              <a:rPr lang="en-US" sz="2800" b="1">
                <a:solidFill>
                  <a:schemeClr val="bg1"/>
                </a:solidFill>
              </a:rPr>
              <a:t> ANOVAs, or </a:t>
            </a:r>
            <a:r>
              <a:rPr lang="en-US" sz="2800" b="1">
                <a:solidFill>
                  <a:srgbClr val="FFEF02"/>
                </a:solidFill>
              </a:rPr>
              <a:t>one-way</a:t>
            </a:r>
            <a:r>
              <a:rPr lang="en-US" sz="2800" b="1">
                <a:solidFill>
                  <a:schemeClr val="bg1"/>
                </a:solidFill>
              </a:rPr>
              <a:t> or </a:t>
            </a:r>
            <a:r>
              <a:rPr lang="en-US" sz="2800" b="1">
                <a:solidFill>
                  <a:srgbClr val="FFEF02"/>
                </a:solidFill>
              </a:rPr>
              <a:t>factorial</a:t>
            </a:r>
            <a:r>
              <a:rPr lang="en-US" sz="2800" b="1">
                <a:solidFill>
                  <a:schemeClr val="bg1"/>
                </a:solidFill>
              </a:rPr>
              <a:t> ANOVAs.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800" b="1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>
                <a:solidFill>
                  <a:schemeClr val="bg1"/>
                </a:solidFill>
              </a:rPr>
              <a:t>Let’s see how they work for the one-way between subjects case…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3200" b="1" u="sng">
                <a:solidFill>
                  <a:srgbClr val="FFEF02"/>
                </a:solidFill>
              </a:rPr>
              <a:t>Between Subjects ANOVAs [Basic Ratios]</a:t>
            </a:r>
            <a:endParaRPr lang="en-US" b="1" u="sng">
              <a:solidFill>
                <a:srgbClr val="FFFB0F"/>
              </a:solidFill>
            </a:endParaRPr>
          </a:p>
        </p:txBody>
      </p:sp>
      <p:sp>
        <p:nvSpPr>
          <p:cNvPr id="450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915400" cy="5334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>
                <a:solidFill>
                  <a:schemeClr val="bg1"/>
                </a:solidFill>
              </a:rPr>
              <a:t>The basic ratios can be combined in various ways to give us the </a:t>
            </a:r>
            <a:r>
              <a:rPr lang="en-US" sz="2800" b="1">
                <a:solidFill>
                  <a:srgbClr val="FFEF02"/>
                </a:solidFill>
              </a:rPr>
              <a:t>SS</a:t>
            </a:r>
            <a:r>
              <a:rPr lang="en-US" sz="2800" b="1">
                <a:solidFill>
                  <a:schemeClr val="bg1"/>
                </a:solidFill>
              </a:rPr>
              <a:t> values in our </a:t>
            </a:r>
            <a:r>
              <a:rPr lang="en-US" sz="2800" b="1">
                <a:solidFill>
                  <a:srgbClr val="FFEF02"/>
                </a:solidFill>
              </a:rPr>
              <a:t>F-Summary table</a:t>
            </a:r>
            <a:r>
              <a:rPr lang="en-US" sz="2800" b="1">
                <a:solidFill>
                  <a:schemeClr val="bg1"/>
                </a:solidFill>
              </a:rPr>
              <a:t>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800" b="1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>
                <a:solidFill>
                  <a:schemeClr val="bg1"/>
                </a:solidFill>
              </a:rPr>
              <a:t>The formulas for combining basic ratios are on your hand out…</a:t>
            </a:r>
            <a:endParaRPr 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sz="3600"/>
              <a:t>Between-Subjects One-Way ANOVA</a:t>
            </a:r>
            <a:endParaRPr lang="en-US"/>
          </a:p>
        </p:txBody>
      </p:sp>
      <p:sp>
        <p:nvSpPr>
          <p:cNvPr id="4515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914400"/>
            <a:ext cx="6400800" cy="685800"/>
          </a:xfrm>
        </p:spPr>
        <p:txBody>
          <a:bodyPr/>
          <a:lstStyle/>
          <a:p>
            <a:r>
              <a:rPr lang="en-US"/>
              <a:t>Using Basic Ratios</a:t>
            </a:r>
          </a:p>
        </p:txBody>
      </p:sp>
      <p:sp>
        <p:nvSpPr>
          <p:cNvPr id="451588" name="Rectangle 4"/>
          <p:cNvSpPr>
            <a:spLocks noChangeArrowheads="1"/>
          </p:cNvSpPr>
          <p:nvPr/>
        </p:nvSpPr>
        <p:spPr bwMode="auto">
          <a:xfrm>
            <a:off x="3276600" y="2286000"/>
            <a:ext cx="25130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/>
              <a:t>The F Table</a:t>
            </a:r>
          </a:p>
          <a:p>
            <a:pPr algn="ctr"/>
            <a:r>
              <a:rPr lang="en-US" b="1"/>
              <a:t> using basic ratios</a:t>
            </a:r>
            <a:endParaRPr lang="en-US" sz="3200"/>
          </a:p>
        </p:txBody>
      </p:sp>
      <p:graphicFrame>
        <p:nvGraphicFramePr>
          <p:cNvPr id="451589" name="Object 5"/>
          <p:cNvGraphicFramePr>
            <a:graphicFrameLocks noChangeAspect="1"/>
          </p:cNvGraphicFramePr>
          <p:nvPr/>
        </p:nvGraphicFramePr>
        <p:xfrm>
          <a:off x="228600" y="3343275"/>
          <a:ext cx="86868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592" name="Worksheet" r:id="rId4" imgW="5678424" imgH="505968" progId="Excel.Sheet.8">
                  <p:embed/>
                </p:oleObj>
              </mc:Choice>
              <mc:Fallback>
                <p:oleObj name="Worksheet" r:id="rId4" imgW="5678424" imgH="505968" progId="Excel.Shee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3343275"/>
                        <a:ext cx="86868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1590" name="Rectangle 6"/>
          <p:cNvSpPr>
            <a:spLocks noChangeArrowheads="1"/>
          </p:cNvSpPr>
          <p:nvPr/>
        </p:nvSpPr>
        <p:spPr bwMode="auto">
          <a:xfrm>
            <a:off x="2827338" y="5410200"/>
            <a:ext cx="20494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20F"/>
                </a:solidFill>
              </a:rPr>
              <a:t>Basic Ratios</a:t>
            </a:r>
          </a:p>
        </p:txBody>
      </p:sp>
      <p:sp>
        <p:nvSpPr>
          <p:cNvPr id="451591" name="Line 7"/>
          <p:cNvSpPr>
            <a:spLocks noChangeShapeType="1"/>
          </p:cNvSpPr>
          <p:nvPr/>
        </p:nvSpPr>
        <p:spPr bwMode="auto">
          <a:xfrm flipH="1" flipV="1">
            <a:off x="3810000" y="4343400"/>
            <a:ext cx="0" cy="1066800"/>
          </a:xfrm>
          <a:prstGeom prst="line">
            <a:avLst/>
          </a:prstGeom>
          <a:noFill/>
          <a:ln w="50800">
            <a:solidFill>
              <a:srgbClr val="FF020F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rgbClr val="FFEF02"/>
                </a:solidFill>
              </a:rPr>
              <a:t>Part 3</a:t>
            </a:r>
            <a:endParaRPr lang="en-US"/>
          </a:p>
        </p:txBody>
      </p:sp>
      <p:sp>
        <p:nvSpPr>
          <p:cNvPr id="437251" name="Rectangle 3"/>
          <p:cNvSpPr>
            <a:spLocks noChangeArrowheads="1"/>
          </p:cNvSpPr>
          <p:nvPr/>
        </p:nvSpPr>
        <p:spPr bwMode="auto">
          <a:xfrm>
            <a:off x="2341563" y="2508250"/>
            <a:ext cx="4772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</a:rPr>
              <a:t>Basic Ratios In Excel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rgbClr val="FFEF02"/>
                </a:solidFill>
              </a:rPr>
              <a:t>Part 4</a:t>
            </a:r>
            <a:endParaRPr lang="en-US"/>
          </a:p>
        </p:txBody>
      </p:sp>
      <p:sp>
        <p:nvSpPr>
          <p:cNvPr id="436227" name="Rectangle 3"/>
          <p:cNvSpPr>
            <a:spLocks noChangeArrowheads="1"/>
          </p:cNvSpPr>
          <p:nvPr/>
        </p:nvSpPr>
        <p:spPr bwMode="auto">
          <a:xfrm>
            <a:off x="887413" y="2606675"/>
            <a:ext cx="7670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Cumulative Type I Error &amp; Post Hoc Tests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01000" cy="1143000"/>
          </a:xfrm>
        </p:spPr>
        <p:txBody>
          <a:bodyPr/>
          <a:lstStyle/>
          <a:p>
            <a:r>
              <a:rPr lang="en-US" sz="3200" b="1" u="sng">
                <a:solidFill>
                  <a:srgbClr val="FFEF02"/>
                </a:solidFill>
              </a:rPr>
              <a:t>Cumulative Type 1 Error &amp; Post Hoc Tests</a:t>
            </a:r>
            <a:endParaRPr lang="en-US" b="1" u="sng">
              <a:solidFill>
                <a:srgbClr val="FFEF02"/>
              </a:solidFill>
            </a:endParaRP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15400" cy="5715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>
                <a:solidFill>
                  <a:schemeClr val="bg1"/>
                </a:solidFill>
              </a:rPr>
              <a:t>The ANOVA is very flexible in that it allows us to compare more than 2 groups (or conditions) simultaneously.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800" b="1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>
                <a:solidFill>
                  <a:schemeClr val="bg1"/>
                </a:solidFill>
              </a:rPr>
              <a:t>The overall ANOVA is called the “</a:t>
            </a:r>
            <a:r>
              <a:rPr lang="en-US" sz="2800" b="1">
                <a:solidFill>
                  <a:srgbClr val="FFEF02"/>
                </a:solidFill>
              </a:rPr>
              <a:t>omnibus ANOVA</a:t>
            </a:r>
            <a:r>
              <a:rPr lang="en-US" sz="2800" b="1">
                <a:solidFill>
                  <a:schemeClr val="bg1"/>
                </a:solidFill>
              </a:rPr>
              <a:t>” or “</a:t>
            </a:r>
            <a:r>
              <a:rPr lang="en-US" sz="2800" b="1">
                <a:solidFill>
                  <a:srgbClr val="FFEF02"/>
                </a:solidFill>
              </a:rPr>
              <a:t>omnibus F</a:t>
            </a:r>
            <a:r>
              <a:rPr lang="en-US" sz="2800" b="1">
                <a:solidFill>
                  <a:schemeClr val="bg1"/>
                </a:solidFill>
              </a:rPr>
              <a:t>”: This is the test in which all means of interest are compared simultaneously.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800" b="1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>
                <a:solidFill>
                  <a:schemeClr val="bg1"/>
                </a:solidFill>
              </a:rPr>
              <a:t>An omnibus F merely indicates that at least one of the means is different another mean. 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800" b="1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>
                <a:solidFill>
                  <a:schemeClr val="bg1"/>
                </a:solidFill>
              </a:rPr>
              <a:t>The omnibus F does </a:t>
            </a:r>
            <a:r>
              <a:rPr lang="en-US" sz="2800" b="1">
                <a:solidFill>
                  <a:srgbClr val="FFEF02"/>
                </a:solidFill>
              </a:rPr>
              <a:t>NOT</a:t>
            </a:r>
            <a:r>
              <a:rPr lang="en-US" sz="2800" b="1">
                <a:solidFill>
                  <a:schemeClr val="bg1"/>
                </a:solidFill>
              </a:rPr>
              <a:t> indicate which one is different from which!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01000" cy="1143000"/>
          </a:xfrm>
        </p:spPr>
        <p:txBody>
          <a:bodyPr/>
          <a:lstStyle/>
          <a:p>
            <a:r>
              <a:rPr lang="en-US" sz="3200" b="1" u="sng">
                <a:solidFill>
                  <a:srgbClr val="FFEF02"/>
                </a:solidFill>
              </a:rPr>
              <a:t>Cumulative Type 1 Error &amp; Post Hoc Tests</a:t>
            </a:r>
            <a:endParaRPr lang="en-US" b="1" u="sng">
              <a:solidFill>
                <a:srgbClr val="FFEF02"/>
              </a:solidFill>
            </a:endParaRPr>
          </a:p>
        </p:txBody>
      </p:sp>
      <p:sp>
        <p:nvSpPr>
          <p:cNvPr id="430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915400" cy="5334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>
                <a:solidFill>
                  <a:schemeClr val="bg1"/>
                </a:solidFill>
              </a:rPr>
              <a:t>If we conduct an experiment a sufficiently large number of times…we are bound to find a “significant” F-value…just by chance!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800" b="1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>
                <a:solidFill>
                  <a:schemeClr val="bg1"/>
                </a:solidFill>
              </a:rPr>
              <a:t>In other words, as we run more and more statistical comparisons, the probability of finding a “significant” result accumulates…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800" b="1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 u="sng">
                <a:solidFill>
                  <a:srgbClr val="FFEF02"/>
                </a:solidFill>
              </a:rPr>
              <a:t>Cumulative Type 1 error</a:t>
            </a:r>
            <a:r>
              <a:rPr lang="en-US" sz="2800" b="1">
                <a:solidFill>
                  <a:schemeClr val="bg1"/>
                </a:solidFill>
              </a:rPr>
              <a:t> - (also called “familywise” type 1 error) the increase in the likelihood of erroneously rejecting the null hypothesis when multiple statistical comparisons are made.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01000" cy="1143000"/>
          </a:xfrm>
        </p:spPr>
        <p:txBody>
          <a:bodyPr/>
          <a:lstStyle/>
          <a:p>
            <a:r>
              <a:rPr lang="en-US" sz="4000" b="1" u="sng">
                <a:solidFill>
                  <a:srgbClr val="FFEF02"/>
                </a:solidFill>
              </a:rPr>
              <a:t>Independent Samples ANOVA</a:t>
            </a:r>
            <a:endParaRPr lang="en-US" b="1" u="sng">
              <a:solidFill>
                <a:srgbClr val="FFEF02"/>
              </a:solidFill>
            </a:endParaRPr>
          </a:p>
        </p:txBody>
      </p:sp>
      <p:pic>
        <p:nvPicPr>
          <p:cNvPr id="3389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47800"/>
            <a:ext cx="8305800" cy="1128713"/>
          </a:xfrm>
          <a:prstGeom prst="rect">
            <a:avLst/>
          </a:prstGeom>
          <a:noFill/>
        </p:spPr>
      </p:pic>
      <p:pic>
        <p:nvPicPr>
          <p:cNvPr id="3389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048000"/>
            <a:ext cx="6400800" cy="2592388"/>
          </a:xfrm>
          <a:prstGeom prst="rect">
            <a:avLst/>
          </a:prstGeom>
          <a:noFill/>
        </p:spPr>
      </p:pic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1139825" y="5973763"/>
            <a:ext cx="73183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EF02"/>
                </a:solidFill>
              </a:rPr>
              <a:t>The ANOVA is also called the F Statistic.</a:t>
            </a:r>
            <a:endParaRPr 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01000" cy="1143000"/>
          </a:xfrm>
        </p:spPr>
        <p:txBody>
          <a:bodyPr/>
          <a:lstStyle/>
          <a:p>
            <a:r>
              <a:rPr lang="en-US" sz="3200" b="1" u="sng">
                <a:solidFill>
                  <a:srgbClr val="FFEF02"/>
                </a:solidFill>
              </a:rPr>
              <a:t>Cumulative Type 1 Error &amp; Post Hoc Tests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15400" cy="5334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b="1">
                <a:solidFill>
                  <a:schemeClr val="bg1"/>
                </a:solidFill>
              </a:rPr>
              <a:t>To guard against the cumulative type 1 error, there are various procedures for “correction”, i.e., controlling type 1 error all called  ‘</a:t>
            </a:r>
            <a:r>
              <a:rPr lang="en-US" sz="2400" b="1">
                <a:solidFill>
                  <a:srgbClr val="FFEF02"/>
                </a:solidFill>
              </a:rPr>
              <a:t>Post Hoc Tests</a:t>
            </a:r>
            <a:r>
              <a:rPr lang="en-US" sz="2400" b="1">
                <a:solidFill>
                  <a:schemeClr val="bg1"/>
                </a:solidFill>
              </a:rPr>
              <a:t>’.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400" b="1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b="1">
                <a:solidFill>
                  <a:schemeClr val="bg1"/>
                </a:solidFill>
              </a:rPr>
              <a:t>Each procedure for correcting cumulative type 1 error involves a slight modification to the critical value (i.e., the number to beat).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400" b="1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b="1">
                <a:solidFill>
                  <a:schemeClr val="bg1"/>
                </a:solidFill>
              </a:rPr>
              <a:t>Specifically, the critical value is increased so that it becomes “harder to beat, the number to beat”. :-)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400" b="1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b="1">
                <a:solidFill>
                  <a:schemeClr val="bg1"/>
                </a:solidFill>
              </a:rPr>
              <a:t>Three of the more common “correction” procedures (i.e., Post Hoc Tests) are the Scheffe, the Tukey, and the Dunnet.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01000" cy="1143000"/>
          </a:xfrm>
        </p:spPr>
        <p:txBody>
          <a:bodyPr/>
          <a:lstStyle/>
          <a:p>
            <a:r>
              <a:rPr lang="en-US" sz="3200" b="1" u="sng">
                <a:solidFill>
                  <a:srgbClr val="FFEF02"/>
                </a:solidFill>
              </a:rPr>
              <a:t>Cumulative Type 1 Error &amp; Post Hoc Tests</a:t>
            </a:r>
          </a:p>
        </p:txBody>
      </p:sp>
      <p:sp>
        <p:nvSpPr>
          <p:cNvPr id="432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15400" cy="5334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>
                <a:solidFill>
                  <a:schemeClr val="bg1"/>
                </a:solidFill>
              </a:rPr>
              <a:t>If your F statistic is still significant after the critical value has been “corrected” by one of these post hoc tests tests, you have made a strong case. And remember, the burden of proof is on you.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800" b="1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>
                <a:solidFill>
                  <a:schemeClr val="bg1"/>
                </a:solidFill>
              </a:rPr>
              <a:t>We will not go into the differences among these three post hoc tests here…but the </a:t>
            </a:r>
            <a:r>
              <a:rPr lang="en-US" sz="2800" b="1">
                <a:solidFill>
                  <a:srgbClr val="FFEF02"/>
                </a:solidFill>
              </a:rPr>
              <a:t>Scheffe</a:t>
            </a:r>
            <a:r>
              <a:rPr lang="en-US" sz="2800" b="1">
                <a:solidFill>
                  <a:schemeClr val="bg1"/>
                </a:solidFill>
              </a:rPr>
              <a:t> is considered the most conservative “check” on cumulative type 1 error.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01000" cy="1143000"/>
          </a:xfrm>
        </p:spPr>
        <p:txBody>
          <a:bodyPr/>
          <a:lstStyle/>
          <a:p>
            <a:r>
              <a:rPr lang="en-US" sz="3200" b="1" u="sng">
                <a:solidFill>
                  <a:srgbClr val="FFEF02"/>
                </a:solidFill>
              </a:rPr>
              <a:t>Cumulative Type 1 Error &amp; Post Hoc Tests</a:t>
            </a:r>
          </a:p>
        </p:txBody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15400" cy="5334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>
                <a:solidFill>
                  <a:schemeClr val="bg1"/>
                </a:solidFill>
              </a:rPr>
              <a:t>To summarize, the post hoc tests allow us to do two things.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800" b="1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>
                <a:solidFill>
                  <a:schemeClr val="bg1"/>
                </a:solidFill>
              </a:rPr>
              <a:t>First, post hoc tests allow us to see exactly which pairs of means differ from each other (the omnibus F can’t do that when there are more than 2 means).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800" b="1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>
                <a:solidFill>
                  <a:schemeClr val="bg1"/>
                </a:solidFill>
              </a:rPr>
              <a:t>Second, post hoc tests control for cumulative type 1 error.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01000" cy="1143000"/>
          </a:xfrm>
        </p:spPr>
        <p:txBody>
          <a:bodyPr/>
          <a:lstStyle/>
          <a:p>
            <a:r>
              <a:rPr lang="en-US" sz="3200" b="1" u="sng">
                <a:solidFill>
                  <a:srgbClr val="FFEF02"/>
                </a:solidFill>
              </a:rPr>
              <a:t>Cumulative Type 1 Error &amp; Post Hoc Tests</a:t>
            </a:r>
          </a:p>
        </p:txBody>
      </p:sp>
      <p:pic>
        <p:nvPicPr>
          <p:cNvPr id="4341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8839200" cy="3679825"/>
          </a:xfrm>
          <a:prstGeom prst="rect">
            <a:avLst/>
          </a:prstGeom>
          <a:noFill/>
        </p:spPr>
      </p:pic>
      <p:sp>
        <p:nvSpPr>
          <p:cNvPr id="434180" name="Rectangle 4"/>
          <p:cNvSpPr>
            <a:spLocks noChangeArrowheads="1"/>
          </p:cNvSpPr>
          <p:nvPr/>
        </p:nvSpPr>
        <p:spPr bwMode="auto">
          <a:xfrm>
            <a:off x="2743200" y="5746750"/>
            <a:ext cx="4202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Post Hoc Tests in SPSS</a:t>
            </a:r>
            <a:endParaRPr 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>
                <a:solidFill>
                  <a:srgbClr val="FFEF02"/>
                </a:solidFill>
              </a:rPr>
              <a:t>Part 5</a:t>
            </a:r>
            <a:endParaRPr lang="en-US"/>
          </a:p>
        </p:txBody>
      </p:sp>
      <p:sp>
        <p:nvSpPr>
          <p:cNvPr id="438275" name="Rectangle 3"/>
          <p:cNvSpPr>
            <a:spLocks noChangeArrowheads="1"/>
          </p:cNvSpPr>
          <p:nvPr/>
        </p:nvSpPr>
        <p:spPr bwMode="auto">
          <a:xfrm>
            <a:off x="1651000" y="2508250"/>
            <a:ext cx="61547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</a:rPr>
              <a:t>One-way ANOVAs in SPSS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13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01000" cy="1143000"/>
          </a:xfrm>
        </p:spPr>
        <p:txBody>
          <a:bodyPr/>
          <a:lstStyle/>
          <a:p>
            <a:r>
              <a:rPr lang="en-US" sz="4000" b="1" u="sng">
                <a:solidFill>
                  <a:srgbClr val="FFEF02"/>
                </a:solidFill>
              </a:rPr>
              <a:t>Independent Samples ANOVA</a:t>
            </a:r>
            <a:endParaRPr lang="en-US" b="1" u="sng">
              <a:solidFill>
                <a:srgbClr val="FFEF02"/>
              </a:solidFill>
            </a:endParaRP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15400" cy="5334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>
                <a:solidFill>
                  <a:schemeClr val="bg1"/>
                </a:solidFill>
              </a:rPr>
              <a:t>Scores vary! It’s a fact of life. :-)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800" b="1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>
                <a:solidFill>
                  <a:schemeClr val="bg1"/>
                </a:solidFill>
              </a:rPr>
              <a:t>Let’s consider three sources of variability, and then return to of how ANOVA deals with these….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800" b="1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800" b="1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800" b="1">
                <a:solidFill>
                  <a:schemeClr val="bg1"/>
                </a:solidFill>
              </a:rPr>
              <a:t>In grad school, you will almost certainly hear the phrase: “Partitioning the Variability”….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800" b="1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01000" cy="1143000"/>
          </a:xfrm>
        </p:spPr>
        <p:txBody>
          <a:bodyPr/>
          <a:lstStyle/>
          <a:p>
            <a:r>
              <a:rPr lang="en-US" sz="4000" b="1" u="sng">
                <a:solidFill>
                  <a:srgbClr val="FFEF02"/>
                </a:solidFill>
              </a:rPr>
              <a:t>Independent Samples ANOVA</a:t>
            </a:r>
            <a:endParaRPr lang="en-US" b="1" u="sng">
              <a:solidFill>
                <a:srgbClr val="FFEF02"/>
              </a:solidFill>
            </a:endParaRPr>
          </a:p>
        </p:txBody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15400" cy="5334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b="1">
                <a:solidFill>
                  <a:schemeClr val="bg1"/>
                </a:solidFill>
              </a:rPr>
              <a:t>One source of variability is the </a:t>
            </a:r>
            <a:r>
              <a:rPr lang="en-US" sz="2400" b="1">
                <a:solidFill>
                  <a:srgbClr val="FFEF02"/>
                </a:solidFill>
              </a:rPr>
              <a:t>treatment effect</a:t>
            </a:r>
            <a:r>
              <a:rPr lang="en-US" sz="2400" b="1">
                <a:solidFill>
                  <a:schemeClr val="bg1"/>
                </a:solidFill>
              </a:rPr>
              <a:t> - the different levels of the independent variable may cause variations in scores.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400" b="1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b="1">
                <a:solidFill>
                  <a:schemeClr val="bg1"/>
                </a:solidFill>
              </a:rPr>
              <a:t>Another source of variability is </a:t>
            </a:r>
            <a:r>
              <a:rPr lang="en-US" sz="2400" b="1">
                <a:solidFill>
                  <a:srgbClr val="FFEF02"/>
                </a:solidFill>
              </a:rPr>
              <a:t>individual differences</a:t>
            </a:r>
            <a:r>
              <a:rPr lang="en-US" sz="2400" b="1">
                <a:solidFill>
                  <a:schemeClr val="bg1"/>
                </a:solidFill>
              </a:rPr>
              <a:t> - participants enter an experiment with different abilities, motivation levels, experiences, etc.. People are unique! This causes scores to vary.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400" b="1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b="1">
                <a:solidFill>
                  <a:schemeClr val="bg1"/>
                </a:solidFill>
              </a:rPr>
              <a:t>A third source of variability is </a:t>
            </a:r>
            <a:r>
              <a:rPr lang="en-US" sz="2400" b="1">
                <a:solidFill>
                  <a:srgbClr val="FFEF02"/>
                </a:solidFill>
              </a:rPr>
              <a:t>experimental error</a:t>
            </a:r>
            <a:r>
              <a:rPr lang="en-US" sz="2400" b="1">
                <a:solidFill>
                  <a:schemeClr val="bg1"/>
                </a:solidFill>
              </a:rPr>
              <a:t> - whenever we make a measurement, there is some amount of error –random variation.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01000" cy="1143000"/>
          </a:xfrm>
        </p:spPr>
        <p:txBody>
          <a:bodyPr/>
          <a:lstStyle/>
          <a:p>
            <a:r>
              <a:rPr lang="en-US" sz="4000" b="1" u="sng">
                <a:solidFill>
                  <a:srgbClr val="FFEF02"/>
                </a:solidFill>
              </a:rPr>
              <a:t>Independent Samples ANOVA</a:t>
            </a:r>
            <a:endParaRPr lang="en-US" b="1" u="sng">
              <a:solidFill>
                <a:srgbClr val="FFEF02"/>
              </a:solidFill>
            </a:endParaRPr>
          </a:p>
        </p:txBody>
      </p:sp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915400" cy="53340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b="1">
                <a:solidFill>
                  <a:schemeClr val="bg1"/>
                </a:solidFill>
              </a:rPr>
              <a:t>Researchers try to minimize those last two sources of variability (individual differences, and experimental error).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400" b="1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b="1">
                <a:solidFill>
                  <a:schemeClr val="bg2"/>
                </a:solidFill>
              </a:rPr>
              <a:t>They do this by “control” and by “balancing”, as we saw in the last section.</a:t>
            </a:r>
            <a:endParaRPr lang="en-US" sz="2400" b="1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400" b="1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b="1">
                <a:solidFill>
                  <a:schemeClr val="bg1"/>
                </a:solidFill>
              </a:rPr>
              <a:t>Individual differences and experimental error cause variability, </a:t>
            </a:r>
            <a:r>
              <a:rPr lang="en-US" sz="2400" b="1" i="1">
                <a:solidFill>
                  <a:schemeClr val="bg1"/>
                </a:solidFill>
              </a:rPr>
              <a:t>both</a:t>
            </a:r>
            <a:r>
              <a:rPr lang="en-US" sz="2400" b="1">
                <a:solidFill>
                  <a:schemeClr val="bg1"/>
                </a:solidFill>
              </a:rPr>
              <a:t> within and between treatment groups. 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endParaRPr lang="en-US" sz="2400" b="1">
              <a:solidFill>
                <a:schemeClr val="bg1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sz="2400" b="1">
                <a:solidFill>
                  <a:schemeClr val="bg1"/>
                </a:solidFill>
              </a:rPr>
              <a:t>By contrast, treatment effects</a:t>
            </a:r>
            <a:r>
              <a:rPr lang="en-US" sz="2400" b="1" i="1">
                <a:solidFill>
                  <a:schemeClr val="bg1"/>
                </a:solidFill>
              </a:rPr>
              <a:t> only</a:t>
            </a:r>
            <a:r>
              <a:rPr lang="en-US" sz="2400" b="1">
                <a:solidFill>
                  <a:schemeClr val="bg1"/>
                </a:solidFill>
              </a:rPr>
              <a:t> cause variability between treatment groups…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01000" cy="1143000"/>
          </a:xfrm>
        </p:spPr>
        <p:txBody>
          <a:bodyPr/>
          <a:lstStyle/>
          <a:p>
            <a:r>
              <a:rPr lang="en-US" sz="4000" b="1" u="sng">
                <a:solidFill>
                  <a:srgbClr val="FFEF02"/>
                </a:solidFill>
              </a:rPr>
              <a:t>Independent Samples ANOVA</a:t>
            </a:r>
            <a:endParaRPr lang="en-US" b="1" u="sng">
              <a:solidFill>
                <a:srgbClr val="FFEF02"/>
              </a:solidFill>
            </a:endParaRPr>
          </a:p>
        </p:txBody>
      </p:sp>
      <p:pic>
        <p:nvPicPr>
          <p:cNvPr id="3430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19200"/>
            <a:ext cx="7772400" cy="4171950"/>
          </a:xfrm>
          <a:prstGeom prst="rect">
            <a:avLst/>
          </a:prstGeom>
          <a:noFill/>
        </p:spPr>
      </p:pic>
      <p:sp>
        <p:nvSpPr>
          <p:cNvPr id="343044" name="Rectangle 4"/>
          <p:cNvSpPr>
            <a:spLocks noChangeArrowheads="1"/>
          </p:cNvSpPr>
          <p:nvPr/>
        </p:nvSpPr>
        <p:spPr bwMode="auto">
          <a:xfrm>
            <a:off x="635000" y="5562600"/>
            <a:ext cx="82073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Notice that the treatment effect</a:t>
            </a:r>
          </a:p>
          <a:p>
            <a:pPr algn="ctr"/>
            <a:r>
              <a:rPr lang="en-US" sz="3200" b="1">
                <a:solidFill>
                  <a:schemeClr val="bg1"/>
                </a:solidFill>
              </a:rPr>
              <a:t>pertains only to the between group variability.</a:t>
            </a:r>
          </a:p>
        </p:txBody>
      </p:sp>
      <p:sp>
        <p:nvSpPr>
          <p:cNvPr id="343045" name="Rectangle 5"/>
          <p:cNvSpPr>
            <a:spLocks noChangeArrowheads="1"/>
          </p:cNvSpPr>
          <p:nvPr/>
        </p:nvSpPr>
        <p:spPr bwMode="auto">
          <a:xfrm>
            <a:off x="2439988" y="0"/>
            <a:ext cx="457041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FFEF02"/>
                </a:solidFill>
              </a:rPr>
              <a:t>Partitioning The Variability!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8001000" cy="1143000"/>
          </a:xfrm>
        </p:spPr>
        <p:txBody>
          <a:bodyPr/>
          <a:lstStyle/>
          <a:p>
            <a:r>
              <a:rPr lang="en-US" sz="4000" b="1" u="sng">
                <a:solidFill>
                  <a:srgbClr val="FFEF02"/>
                </a:solidFill>
              </a:rPr>
              <a:t>Independent Samples ANOVA</a:t>
            </a:r>
            <a:endParaRPr lang="en-US" b="1" u="sng">
              <a:solidFill>
                <a:srgbClr val="FFEF02"/>
              </a:solidFill>
            </a:endParaRPr>
          </a:p>
        </p:txBody>
      </p:sp>
      <p:pic>
        <p:nvPicPr>
          <p:cNvPr id="3440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747963"/>
            <a:ext cx="8610600" cy="1900237"/>
          </a:xfrm>
          <a:prstGeom prst="rect">
            <a:avLst/>
          </a:prstGeom>
          <a:noFill/>
        </p:spPr>
      </p:pic>
      <p:sp>
        <p:nvSpPr>
          <p:cNvPr id="344068" name="Rectangle 4"/>
          <p:cNvSpPr>
            <a:spLocks noChangeArrowheads="1"/>
          </p:cNvSpPr>
          <p:nvPr/>
        </p:nvSpPr>
        <p:spPr bwMode="auto">
          <a:xfrm>
            <a:off x="1066800" y="1905000"/>
            <a:ext cx="73183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FFEF02"/>
                </a:solidFill>
              </a:rPr>
              <a:t>The ANOVA is also called the F Statistic.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344069" name="Rectangle 5"/>
          <p:cNvSpPr>
            <a:spLocks noChangeArrowheads="1"/>
          </p:cNvSpPr>
          <p:nvPr/>
        </p:nvSpPr>
        <p:spPr bwMode="auto">
          <a:xfrm>
            <a:off x="1981200" y="4724400"/>
            <a:ext cx="6176963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Remember: It’s just another ratio.</a:t>
            </a:r>
          </a:p>
          <a:p>
            <a:pPr algn="ctr"/>
            <a:r>
              <a:rPr lang="en-US" sz="3200" b="1">
                <a:solidFill>
                  <a:schemeClr val="bg2"/>
                </a:solidFill>
              </a:rPr>
              <a:t>…no big wup! ;)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344070" name="Rectangle 6"/>
          <p:cNvSpPr>
            <a:spLocks noChangeArrowheads="1"/>
          </p:cNvSpPr>
          <p:nvPr/>
        </p:nvSpPr>
        <p:spPr bwMode="auto">
          <a:xfrm>
            <a:off x="2514600" y="6049963"/>
            <a:ext cx="45958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Let’s unpack this thing…</a:t>
            </a:r>
            <a:endParaRPr 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2813</TotalTime>
  <Words>1572</Words>
  <Application>Microsoft Office PowerPoint</Application>
  <PresentationFormat>On-screen Show (4:3)</PresentationFormat>
  <Paragraphs>223</Paragraphs>
  <Slides>45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Times</vt:lpstr>
      <vt:lpstr>Blank</vt:lpstr>
      <vt:lpstr>Chart</vt:lpstr>
      <vt:lpstr>Equation</vt:lpstr>
      <vt:lpstr>Worksheet</vt:lpstr>
      <vt:lpstr>Outline of Today’s Discussion</vt:lpstr>
      <vt:lpstr>Part 1</vt:lpstr>
      <vt:lpstr>Independent Samples ANOVA</vt:lpstr>
      <vt:lpstr>Independent Samples ANOVA</vt:lpstr>
      <vt:lpstr>Independent Samples ANOVA</vt:lpstr>
      <vt:lpstr>Independent Samples ANOVA</vt:lpstr>
      <vt:lpstr>Independent Samples ANOVA</vt:lpstr>
      <vt:lpstr>Independent Samples ANOVA</vt:lpstr>
      <vt:lpstr>Independent Samples ANOVA</vt:lpstr>
      <vt:lpstr>Independent Samples ANOVA</vt:lpstr>
      <vt:lpstr>Independent Samples ANOVA</vt:lpstr>
      <vt:lpstr>Independent Samples ANOVA</vt:lpstr>
      <vt:lpstr>Independent Samples ANOVA</vt:lpstr>
      <vt:lpstr>Independent Samples ANOVA</vt:lpstr>
      <vt:lpstr>Independent Samples ANOVA</vt:lpstr>
      <vt:lpstr>Independent Samples ANOVA</vt:lpstr>
      <vt:lpstr>Independent Samples ANOVA</vt:lpstr>
      <vt:lpstr>Independent Samples ANOVA</vt:lpstr>
      <vt:lpstr>Independent Samples ANOVA</vt:lpstr>
      <vt:lpstr>Independent Samples ANOVA</vt:lpstr>
      <vt:lpstr>Independent Samples ANOVA</vt:lpstr>
      <vt:lpstr>Independent Samples ANOVA</vt:lpstr>
      <vt:lpstr>Independent Samples ANOVA</vt:lpstr>
      <vt:lpstr>Part 2</vt:lpstr>
      <vt:lpstr>Introduction To Basic Ratios</vt:lpstr>
      <vt:lpstr>Introduction To Basic Ratios</vt:lpstr>
      <vt:lpstr>Introduction To Basic Ratios</vt:lpstr>
      <vt:lpstr>Introduction To Basic Ratios</vt:lpstr>
      <vt:lpstr>Introduction To Basic Ratios</vt:lpstr>
      <vt:lpstr>Introduction To Basic Ratios</vt:lpstr>
      <vt:lpstr>Introduction To Basic Ratios</vt:lpstr>
      <vt:lpstr>Introduction To Basic Ratios</vt:lpstr>
      <vt:lpstr>Introduction To Basic Ratios</vt:lpstr>
      <vt:lpstr>Between Subjects ANOVAs [Basic Ratios]</vt:lpstr>
      <vt:lpstr>Between-Subjects One-Way ANOVA</vt:lpstr>
      <vt:lpstr>Part 3</vt:lpstr>
      <vt:lpstr>Part 4</vt:lpstr>
      <vt:lpstr>Cumulative Type 1 Error &amp; Post Hoc Tests</vt:lpstr>
      <vt:lpstr>Cumulative Type 1 Error &amp; Post Hoc Tests</vt:lpstr>
      <vt:lpstr>Cumulative Type 1 Error &amp; Post Hoc Tests</vt:lpstr>
      <vt:lpstr>Cumulative Type 1 Error &amp; Post Hoc Tests</vt:lpstr>
      <vt:lpstr>Cumulative Type 1 Error &amp; Post Hoc Tests</vt:lpstr>
      <vt:lpstr>Cumulative Type 1 Error &amp; Post Hoc Tests</vt:lpstr>
      <vt:lpstr>Part 5</vt:lpstr>
      <vt:lpstr>PowerPoint Presentation</vt:lpstr>
    </vt:vector>
  </TitlesOfParts>
  <Company>Computing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Announcements 1/13/02</dc:title>
  <dc:creator>name Denison</dc:creator>
  <cp:lastModifiedBy>Windows User</cp:lastModifiedBy>
  <cp:revision>491</cp:revision>
  <cp:lastPrinted>2015-10-25T23:44:03Z</cp:lastPrinted>
  <dcterms:created xsi:type="dcterms:W3CDTF">2003-01-06T15:18:30Z</dcterms:created>
  <dcterms:modified xsi:type="dcterms:W3CDTF">2015-10-25T23:46:03Z</dcterms:modified>
</cp:coreProperties>
</file>